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sldIdLst>
    <p:sldId id="256" r:id="rId2"/>
    <p:sldId id="262" r:id="rId3"/>
    <p:sldId id="259" r:id="rId4"/>
    <p:sldId id="287" r:id="rId5"/>
    <p:sldId id="260" r:id="rId6"/>
    <p:sldId id="261" r:id="rId7"/>
    <p:sldId id="263" r:id="rId8"/>
    <p:sldId id="288" r:id="rId9"/>
    <p:sldId id="286" r:id="rId10"/>
    <p:sldId id="264" r:id="rId11"/>
    <p:sldId id="289" r:id="rId12"/>
    <p:sldId id="290" r:id="rId13"/>
    <p:sldId id="266" r:id="rId14"/>
    <p:sldId id="272" r:id="rId15"/>
    <p:sldId id="285" r:id="rId16"/>
  </p:sldIdLst>
  <p:sldSz cx="9144000" cy="5143500" type="screen16x9"/>
  <p:notesSz cx="6950075"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92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9E25D24-CDCC-4837-97F9-361DE1EDF684}">
  <a:tblStyle styleId="{A9E25D24-CDCC-4837-97F9-361DE1EDF684}"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8" autoAdjust="0"/>
    <p:restoredTop sz="94629"/>
  </p:normalViewPr>
  <p:slideViewPr>
    <p:cSldViewPr snapToGrid="0" snapToObjects="1" showGuides="1">
      <p:cViewPr varScale="1">
        <p:scale>
          <a:sx n="103" d="100"/>
          <a:sy n="103" d="100"/>
        </p:scale>
        <p:origin x="114" y="5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5008" y="4387136"/>
            <a:ext cx="5560060" cy="4156234"/>
          </a:xfrm>
          <a:prstGeom prst="rect">
            <a:avLst/>
          </a:prstGeom>
          <a:noFill/>
          <a:ln>
            <a:noFill/>
          </a:ln>
        </p:spPr>
        <p:txBody>
          <a:bodyPr spcFirstLastPara="1" wrap="square" lIns="92476" tIns="92476" rIns="92476" bIns="92476"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11069415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7" name="Shape 327"/>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776019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pPr fontAlgn="base"/>
            <a:r>
              <a:rPr lang="en-US" dirty="0" smtClean="0"/>
              <a:t>, i.e. termination, completion​</a:t>
            </a:r>
            <a:endParaRPr lang="en-US" dirty="0"/>
          </a:p>
        </p:txBody>
      </p:sp>
    </p:spTree>
    <p:extLst>
      <p:ext uri="{BB962C8B-B14F-4D97-AF65-F5344CB8AC3E}">
        <p14:creationId xmlns:p14="http://schemas.microsoft.com/office/powerpoint/2010/main" val="2676946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States that have apprenticeship councils (State Apprenticeship Councils or SAC).  DOL refers employers to state councils</a:t>
            </a:r>
            <a:r>
              <a:rPr lang="en-US" baseline="0" dirty="0" smtClean="0">
                <a:latin typeface="Arial" panose="020B0604020202020204" pitchFamily="34" charset="0"/>
                <a:cs typeface="Arial" panose="020B0604020202020204" pitchFamily="34" charset="0"/>
              </a:rPr>
              <a:t> who are able to provide a higher level of support.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support for things like developing and maintaining program standards, direct program support, apprentice support, information connecting with state grants and partnerships. </a:t>
            </a:r>
          </a:p>
          <a:p>
            <a:r>
              <a:rPr lang="en-US" dirty="0">
                <a:latin typeface="Arial" panose="020B0604020202020204" pitchFamily="34" charset="0"/>
                <a:cs typeface="Arial" panose="020B0604020202020204" pitchFamily="34" charset="0"/>
              </a:rPr>
              <a:t>The State of Washington is a leader in producing high-skilled journey-level workers</a:t>
            </a:r>
            <a:endParaRPr lang="en-US" dirty="0"/>
          </a:p>
        </p:txBody>
      </p:sp>
    </p:spTree>
    <p:extLst>
      <p:ext uri="{BB962C8B-B14F-4D97-AF65-F5344CB8AC3E}">
        <p14:creationId xmlns:p14="http://schemas.microsoft.com/office/powerpoint/2010/main" val="2389662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5" name="Shape 405"/>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Training Trust is a typical union</a:t>
            </a:r>
            <a:r>
              <a:rPr lang="en-US" baseline="0" dirty="0" smtClean="0"/>
              <a:t> model where the employer who has a labor agreement with a union pays into a trust that administers the apprenticeship programs.  That’s means the trust holds the standards and manages the activities.</a:t>
            </a:r>
          </a:p>
          <a:p>
            <a:pPr marL="0" indent="0">
              <a:buNone/>
            </a:pPr>
            <a:r>
              <a:rPr lang="en-US" baseline="0" dirty="0" smtClean="0"/>
              <a:t>An Intermediary l is the buzzword in the apprenticeship community.  These are organizations created for the purpose of managing the activities and holding the standard, just like a training trust.  They may or may not include a labor union.  It could be organized as a 501c3, and publicly or privately funded.  Aerospace Joint Apprenticeship committee and </a:t>
            </a:r>
            <a:r>
              <a:rPr lang="en-US" baseline="0" dirty="0" err="1" smtClean="0"/>
              <a:t>Apprenti</a:t>
            </a:r>
            <a:r>
              <a:rPr lang="en-US" baseline="0" dirty="0" smtClean="0"/>
              <a:t> are examples of intermediaries</a:t>
            </a:r>
          </a:p>
          <a:p>
            <a:pPr marL="0" indent="0">
              <a:buNone/>
            </a:pPr>
            <a:r>
              <a:rPr lang="en-US" baseline="0" dirty="0" smtClean="0"/>
              <a:t>In the single employer model, one employer manages an apprenticeship as a sponsor and a training agent.  Tacoma Power and Seattle City Light are examples of these.</a:t>
            </a:r>
          </a:p>
          <a:p>
            <a:pPr marL="0" indent="0">
              <a:buNone/>
            </a:pPr>
            <a:r>
              <a:rPr lang="en-US" baseline="0" smtClean="0"/>
              <a:t>Industry </a:t>
            </a:r>
            <a:r>
              <a:rPr lang="en-US" baseline="0" dirty="0" smtClean="0"/>
              <a:t>Associations could also </a:t>
            </a:r>
            <a:r>
              <a:rPr lang="en-US" baseline="0" smtClean="0"/>
              <a:t>act a </a:t>
            </a:r>
            <a:r>
              <a:rPr lang="en-US" baseline="0" dirty="0" smtClean="0"/>
              <a:t>sponsor and manage the apprenticeship activities on behalf of their member associations.  Washington Association of Community and Migrant Health Centers is an example,  they started an apprenticeship program in 2014 for their members.  Currently they accept non-members as training agents.  They don’t use dues to pay for the program, but negotiate with the employer and apprentice to pay the cost of the program.</a:t>
            </a:r>
          </a:p>
          <a:p>
            <a:pPr marL="0" indent="0">
              <a:buNone/>
            </a:pPr>
            <a:r>
              <a:rPr lang="en-US" baseline="0" dirty="0" smtClean="0"/>
              <a:t>Be creative.  This is a business model that requires planning and funding, but can provide an excellent return on investment.</a:t>
            </a:r>
            <a:endParaRPr dirty="0"/>
          </a:p>
        </p:txBody>
      </p:sp>
    </p:spTree>
    <p:extLst>
      <p:ext uri="{BB962C8B-B14F-4D97-AF65-F5344CB8AC3E}">
        <p14:creationId xmlns:p14="http://schemas.microsoft.com/office/powerpoint/2010/main" val="4074132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3" name="Shape 453"/>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1378985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198158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We are here to talk about how apprenticeship can solve the</a:t>
            </a:r>
            <a:r>
              <a:rPr lang="en-US" baseline="0" dirty="0" smtClean="0"/>
              <a:t> perfect storm that created some of our current workforce challenges.  Baby boomer retirements coupled with a shortage or gen </a:t>
            </a:r>
            <a:r>
              <a:rPr lang="en-US" baseline="0" dirty="0" err="1" smtClean="0"/>
              <a:t>xers</a:t>
            </a:r>
            <a:r>
              <a:rPr lang="en-US" baseline="0" dirty="0" smtClean="0"/>
              <a:t> is part of it.  In combination with the speed of technology and a failure to create visible pathways for youth to enter into emerging skilled and technical fields.  Registered apprenticeship is time-tested model that can provide pathways with career and education for the job-seeker, which provides highly skilled employers for you, the employer.</a:t>
            </a:r>
            <a:endParaRPr dirty="0"/>
          </a:p>
        </p:txBody>
      </p:sp>
    </p:spTree>
    <p:extLst>
      <p:ext uri="{BB962C8B-B14F-4D97-AF65-F5344CB8AC3E}">
        <p14:creationId xmlns:p14="http://schemas.microsoft.com/office/powerpoint/2010/main" val="737051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7" name="Shape 347"/>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Most</a:t>
            </a:r>
            <a:r>
              <a:rPr lang="en-US" baseline="0" dirty="0" smtClean="0"/>
              <a:t> people view apprenticeship as being union and construction only.  That’s not true. Labor unions have successfully used apprenticeship, but the model is available to any employer or partnership that has an occupation that fits into the apprenticeship model.  As you just heard, an apprenticeship is a minimum of 2000 </a:t>
            </a:r>
            <a:r>
              <a:rPr lang="en-US" baseline="0" dirty="0" err="1" smtClean="0"/>
              <a:t>hrs</a:t>
            </a:r>
            <a:r>
              <a:rPr lang="en-US" baseline="0" dirty="0" smtClean="0"/>
              <a:t> </a:t>
            </a:r>
            <a:r>
              <a:rPr lang="en-US" baseline="0" dirty="0" err="1" smtClean="0"/>
              <a:t>ojt</a:t>
            </a:r>
            <a:r>
              <a:rPr lang="en-US" baseline="0" dirty="0" smtClean="0"/>
              <a:t> and 144 </a:t>
            </a:r>
            <a:r>
              <a:rPr lang="en-US" baseline="0" dirty="0" err="1" smtClean="0"/>
              <a:t>rsi</a:t>
            </a:r>
            <a:r>
              <a:rPr lang="en-US" baseline="0" dirty="0" smtClean="0"/>
              <a:t>, but really its about a skilled or technical trade that works best when learned skills are applied through on the job training.</a:t>
            </a:r>
            <a:endParaRPr dirty="0"/>
          </a:p>
        </p:txBody>
      </p:sp>
    </p:spTree>
    <p:extLst>
      <p:ext uri="{BB962C8B-B14F-4D97-AF65-F5344CB8AC3E}">
        <p14:creationId xmlns:p14="http://schemas.microsoft.com/office/powerpoint/2010/main" val="1765851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5" name="Shape 365"/>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This is the first option for an employer.  Labor and Industries makes all sponsor programs available</a:t>
            </a:r>
            <a:r>
              <a:rPr lang="en-US" baseline="0" dirty="0" smtClean="0"/>
              <a:t> on their website.  With emerging occupations, this option doesn’t fit.</a:t>
            </a:r>
            <a:endParaRPr dirty="0"/>
          </a:p>
        </p:txBody>
      </p:sp>
    </p:spTree>
    <p:extLst>
      <p:ext uri="{BB962C8B-B14F-4D97-AF65-F5344CB8AC3E}">
        <p14:creationId xmlns:p14="http://schemas.microsoft.com/office/powerpoint/2010/main" val="1065736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177559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9" name="Shape 359"/>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Creating a new apprenticeship program as a sponsor.  I want to simplify and demystify this process.  It comprised of 2 component: the apprenticeship standard and the</a:t>
            </a:r>
            <a:r>
              <a:rPr lang="en-US" baseline="0" dirty="0" smtClean="0"/>
              <a:t> </a:t>
            </a:r>
            <a:r>
              <a:rPr lang="en-US" dirty="0" smtClean="0"/>
              <a:t>business plan to manage the activities involve in the program. The standard is a template that</a:t>
            </a:r>
            <a:r>
              <a:rPr lang="en-US" baseline="0" dirty="0" smtClean="0"/>
              <a:t> describes the specific components of the apprenticeship program like related supplemental instruction and on the job training hours.  The second component consists of the procedures and funding used by the sponsor to actively mange the program and apprentices.</a:t>
            </a:r>
            <a:endParaRPr dirty="0"/>
          </a:p>
        </p:txBody>
      </p:sp>
    </p:spTree>
    <p:extLst>
      <p:ext uri="{BB962C8B-B14F-4D97-AF65-F5344CB8AC3E}">
        <p14:creationId xmlns:p14="http://schemas.microsoft.com/office/powerpoint/2010/main" val="3850003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 name="Shape 383"/>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3658627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7" name="Shape 347"/>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r>
              <a:rPr lang="en-US" dirty="0" smtClean="0"/>
              <a:t>RSI</a:t>
            </a:r>
            <a:r>
              <a:rPr lang="en-US" baseline="0" dirty="0" smtClean="0"/>
              <a:t> is classroom instruction</a:t>
            </a:r>
            <a:endParaRPr dirty="0"/>
          </a:p>
        </p:txBody>
      </p:sp>
    </p:spTree>
    <p:extLst>
      <p:ext uri="{BB962C8B-B14F-4D97-AF65-F5344CB8AC3E}">
        <p14:creationId xmlns:p14="http://schemas.microsoft.com/office/powerpoint/2010/main" val="4248497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a:p>
        </p:txBody>
      </p:sp>
    </p:spTree>
    <p:extLst>
      <p:ext uri="{BB962C8B-B14F-4D97-AF65-F5344CB8AC3E}">
        <p14:creationId xmlns:p14="http://schemas.microsoft.com/office/powerpoint/2010/main" val="47442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rot="9000000" flipH="1">
            <a:off x="3919993" y="3977033"/>
            <a:ext cx="1303500" cy="11283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0" name="Shape 10"/>
          <p:cNvSpPr/>
          <p:nvPr/>
        </p:nvSpPr>
        <p:spPr>
          <a:xfrm rot="3600000">
            <a:off x="3808992" y="-188427"/>
            <a:ext cx="1525500" cy="17616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1" name="Shape 11"/>
          <p:cNvSpPr txBox="1">
            <a:spLocks noGrp="1"/>
          </p:cNvSpPr>
          <p:nvPr>
            <p:ph type="ctrTitle"/>
          </p:nvPr>
        </p:nvSpPr>
        <p:spPr>
          <a:xfrm>
            <a:off x="1400175" y="1991825"/>
            <a:ext cx="6343500" cy="1159800"/>
          </a:xfrm>
          <a:prstGeom prst="rect">
            <a:avLst/>
          </a:prstGeom>
        </p:spPr>
        <p:txBody>
          <a:bodyPr spcFirstLastPara="1" wrap="square" lIns="91425" tIns="91425" rIns="91425" bIns="91425" anchor="ctr" anchorCtr="0"/>
          <a:lstStyle>
            <a:lvl1pPr lvl="0" algn="ctr">
              <a:spcBef>
                <a:spcPts val="0"/>
              </a:spcBef>
              <a:spcAft>
                <a:spcPts val="0"/>
              </a:spcAft>
              <a:buSzPts val="4800"/>
              <a:buNone/>
              <a:defRPr sz="4800" b="1" i="0">
                <a:solidFill>
                  <a:schemeClr val="accent1"/>
                </a:solidFill>
                <a:latin typeface="Franchise" charset="0"/>
                <a:ea typeface="Franchise" charset="0"/>
                <a:cs typeface="Franchise" charset="0"/>
              </a:defRPr>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dirty="0"/>
          </a:p>
        </p:txBody>
      </p:sp>
      <p:sp>
        <p:nvSpPr>
          <p:cNvPr id="12" name="Shape 12"/>
          <p:cNvSpPr/>
          <p:nvPr/>
        </p:nvSpPr>
        <p:spPr>
          <a:xfrm rot="9000000" flipH="1">
            <a:off x="2730868" y="53500"/>
            <a:ext cx="1111500" cy="9624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9000000" flipH="1">
            <a:off x="3541617" y="-235813"/>
            <a:ext cx="493800" cy="4275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9000000" flipH="1">
            <a:off x="5106157" y="1192122"/>
            <a:ext cx="493800" cy="4272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9000000" flipH="1">
            <a:off x="5122000" y="4312816"/>
            <a:ext cx="792661" cy="686528"/>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9000000" flipH="1">
            <a:off x="4889633" y="4926966"/>
            <a:ext cx="540000" cy="4674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9000000" flipH="1">
            <a:off x="3250004" y="4078211"/>
            <a:ext cx="770889" cy="667223"/>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rot="9000000" flipH="1">
            <a:off x="3759728" y="3757910"/>
            <a:ext cx="452100" cy="3912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74"/>
          <p:cNvSpPr/>
          <p:nvPr userDrawn="1"/>
        </p:nvSpPr>
        <p:spPr>
          <a:xfrm rot="9000000" flipH="1">
            <a:off x="5337127" y="669242"/>
            <a:ext cx="657061" cy="569068"/>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Shape 31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amp; Logo">
    <p:spTree>
      <p:nvGrpSpPr>
        <p:cNvPr id="1" name="Shape 8"/>
        <p:cNvGrpSpPr/>
        <p:nvPr/>
      </p:nvGrpSpPr>
      <p:grpSpPr>
        <a:xfrm>
          <a:off x="0" y="0"/>
          <a:ext cx="0" cy="0"/>
          <a:chOff x="0" y="0"/>
          <a:chExt cx="0" cy="0"/>
        </a:xfrm>
      </p:grpSpPr>
      <p:sp>
        <p:nvSpPr>
          <p:cNvPr id="9" name="Shape 9"/>
          <p:cNvSpPr/>
          <p:nvPr/>
        </p:nvSpPr>
        <p:spPr>
          <a:xfrm rot="9000000" flipH="1">
            <a:off x="3919993" y="3977033"/>
            <a:ext cx="1303500" cy="11283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1" name="Shape 11"/>
          <p:cNvSpPr txBox="1">
            <a:spLocks noGrp="1"/>
          </p:cNvSpPr>
          <p:nvPr>
            <p:ph type="ctrTitle"/>
          </p:nvPr>
        </p:nvSpPr>
        <p:spPr>
          <a:xfrm>
            <a:off x="1400175" y="1991825"/>
            <a:ext cx="6343500" cy="1159800"/>
          </a:xfrm>
          <a:prstGeom prst="rect">
            <a:avLst/>
          </a:prstGeom>
        </p:spPr>
        <p:txBody>
          <a:bodyPr spcFirstLastPara="1" wrap="square" lIns="91425" tIns="91425" rIns="91425" bIns="91425" anchor="ctr" anchorCtr="0"/>
          <a:lstStyle>
            <a:lvl1pPr lvl="0" algn="ctr">
              <a:spcBef>
                <a:spcPts val="0"/>
              </a:spcBef>
              <a:spcAft>
                <a:spcPts val="0"/>
              </a:spcAft>
              <a:buSzPts val="4800"/>
              <a:buNone/>
              <a:defRPr sz="4800" b="1" i="0">
                <a:solidFill>
                  <a:schemeClr val="accent1"/>
                </a:solidFill>
                <a:latin typeface="Franchise" charset="0"/>
                <a:ea typeface="Franchise" charset="0"/>
                <a:cs typeface="Franchise" charset="0"/>
              </a:defRPr>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dirty="0"/>
          </a:p>
        </p:txBody>
      </p:sp>
      <p:sp>
        <p:nvSpPr>
          <p:cNvPr id="34" name="Shape 34"/>
          <p:cNvSpPr/>
          <p:nvPr/>
        </p:nvSpPr>
        <p:spPr>
          <a:xfrm rot="9000000" flipH="1">
            <a:off x="5122000" y="4312816"/>
            <a:ext cx="792661" cy="686528"/>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rot="9000000" flipH="1">
            <a:off x="4889633" y="4926966"/>
            <a:ext cx="540000" cy="4674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9000000" flipH="1">
            <a:off x="3250004" y="4078211"/>
            <a:ext cx="770889" cy="667223"/>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rot="9000000" flipH="1">
            <a:off x="3759728" y="3757910"/>
            <a:ext cx="452100" cy="3912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8142" y="323360"/>
            <a:ext cx="4507202" cy="12863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Subtitle">
    <p:spTree>
      <p:nvGrpSpPr>
        <p:cNvPr id="1" name="Shape 47"/>
        <p:cNvGrpSpPr/>
        <p:nvPr/>
      </p:nvGrpSpPr>
      <p:grpSpPr>
        <a:xfrm>
          <a:off x="0" y="0"/>
          <a:ext cx="0" cy="0"/>
          <a:chOff x="0" y="0"/>
          <a:chExt cx="0" cy="0"/>
        </a:xfrm>
      </p:grpSpPr>
      <p:sp>
        <p:nvSpPr>
          <p:cNvPr id="48" name="Shape 48"/>
          <p:cNvSpPr/>
          <p:nvPr/>
        </p:nvSpPr>
        <p:spPr>
          <a:xfrm rot="9000000" flipH="1">
            <a:off x="126537" y="246171"/>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9" name="Shape 49"/>
          <p:cNvSpPr/>
          <p:nvPr/>
        </p:nvSpPr>
        <p:spPr>
          <a:xfrm rot="3600000">
            <a:off x="559400" y="1538825"/>
            <a:ext cx="1788000" cy="206460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50" name="Shape 50"/>
          <p:cNvSpPr txBox="1">
            <a:spLocks noGrp="1"/>
          </p:cNvSpPr>
          <p:nvPr>
            <p:ph type="ctrTitle"/>
          </p:nvPr>
        </p:nvSpPr>
        <p:spPr>
          <a:xfrm>
            <a:off x="2743200" y="1618787"/>
            <a:ext cx="5638800" cy="1159800"/>
          </a:xfrm>
          <a:prstGeom prst="rect">
            <a:avLst/>
          </a:prstGeom>
        </p:spPr>
        <p:txBody>
          <a:bodyPr spcFirstLastPara="1" wrap="square" lIns="91425" tIns="91425" rIns="91425" bIns="91425" anchor="b" anchorCtr="0"/>
          <a:lstStyle>
            <a:lvl1pPr lvl="0" rtl="0">
              <a:spcBef>
                <a:spcPts val="0"/>
              </a:spcBef>
              <a:spcAft>
                <a:spcPts val="0"/>
              </a:spcAft>
              <a:buSzPts val="3600"/>
              <a:buNone/>
              <a:defRPr sz="4800" b="1" i="0">
                <a:solidFill>
                  <a:schemeClr val="accent1"/>
                </a:solidFill>
                <a:latin typeface="Franchise" charset="0"/>
                <a:ea typeface="Franchise" charset="0"/>
                <a:cs typeface="Franchise" charset="0"/>
              </a:defRPr>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dirty="0"/>
          </a:p>
        </p:txBody>
      </p:sp>
      <p:sp>
        <p:nvSpPr>
          <p:cNvPr id="51" name="Shape 51"/>
          <p:cNvSpPr txBox="1">
            <a:spLocks noGrp="1"/>
          </p:cNvSpPr>
          <p:nvPr>
            <p:ph type="subTitle" idx="1"/>
          </p:nvPr>
        </p:nvSpPr>
        <p:spPr>
          <a:xfrm>
            <a:off x="2743200" y="2704041"/>
            <a:ext cx="5696100" cy="784800"/>
          </a:xfrm>
          <a:prstGeom prst="rect">
            <a:avLst/>
          </a:prstGeom>
        </p:spPr>
        <p:txBody>
          <a:bodyPr spcFirstLastPara="1" wrap="square" lIns="91425" tIns="91425" rIns="91425" bIns="91425" anchor="t" anchorCtr="0"/>
          <a:lstStyle>
            <a:lvl1pPr lvl="0" rtl="0">
              <a:spcBef>
                <a:spcPts val="0"/>
              </a:spcBef>
              <a:spcAft>
                <a:spcPts val="0"/>
              </a:spcAft>
              <a:buSzPts val="1400"/>
              <a:buNone/>
              <a:defRPr sz="2400" b="0" i="0">
                <a:solidFill>
                  <a:schemeClr val="accent2"/>
                </a:solidFill>
                <a:latin typeface="Montserrat Regular" charset="0"/>
                <a:ea typeface="Montserrat Regular" charset="0"/>
                <a:cs typeface="Montserrat Regular" charset="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dirty="0"/>
          </a:p>
        </p:txBody>
      </p:sp>
      <p:sp>
        <p:nvSpPr>
          <p:cNvPr id="52" name="Shape 52"/>
          <p:cNvSpPr/>
          <p:nvPr/>
        </p:nvSpPr>
        <p:spPr>
          <a:xfrm rot="9000000" flipH="1">
            <a:off x="630416" y="4823031"/>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rot="9000000" flipH="1">
            <a:off x="1439402" y="3550203"/>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9000000" flipH="1">
            <a:off x="646459" y="3490409"/>
            <a:ext cx="819900" cy="710100"/>
          </a:xfrm>
          <a:prstGeom prst="hexagon">
            <a:avLst>
              <a:gd name="adj" fmla="val 28678"/>
              <a:gd name="vf" fmla="val 115470"/>
            </a:avLst>
          </a:prstGeom>
          <a:noFill/>
          <a:ln w="3810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9000000" flipH="1">
            <a:off x="890608" y="9329"/>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rot="9000000" flipH="1">
            <a:off x="239640" y="4146334"/>
            <a:ext cx="855961" cy="741065"/>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9000000" flipH="1">
            <a:off x="1109999" y="698831"/>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74"/>
          <p:cNvSpPr/>
          <p:nvPr userDrawn="1"/>
        </p:nvSpPr>
        <p:spPr>
          <a:xfrm rot="9000000" flipH="1">
            <a:off x="787611" y="1048954"/>
            <a:ext cx="657061" cy="569068"/>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8"/>
          <p:cNvSpPr/>
          <p:nvPr userDrawn="1"/>
        </p:nvSpPr>
        <p:spPr>
          <a:xfrm rot="9000000" flipH="1">
            <a:off x="132312" y="3682175"/>
            <a:ext cx="553431" cy="479137"/>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Quote">
    <p:spTree>
      <p:nvGrpSpPr>
        <p:cNvPr id="1" name="Shape 87"/>
        <p:cNvGrpSpPr/>
        <p:nvPr/>
      </p:nvGrpSpPr>
      <p:grpSpPr>
        <a:xfrm>
          <a:off x="0" y="0"/>
          <a:ext cx="0" cy="0"/>
          <a:chOff x="0" y="0"/>
          <a:chExt cx="0" cy="0"/>
        </a:xfrm>
      </p:grpSpPr>
      <p:sp>
        <p:nvSpPr>
          <p:cNvPr id="51" name="Shape 48"/>
          <p:cNvSpPr/>
          <p:nvPr userDrawn="1"/>
        </p:nvSpPr>
        <p:spPr>
          <a:xfrm rot="9000000" flipH="1">
            <a:off x="-227776" y="470245"/>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52" name="Shape 49"/>
          <p:cNvSpPr/>
          <p:nvPr userDrawn="1"/>
        </p:nvSpPr>
        <p:spPr>
          <a:xfrm rot="3600000">
            <a:off x="442286" y="1761552"/>
            <a:ext cx="1260629" cy="1455646"/>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53" name="Shape 52"/>
          <p:cNvSpPr/>
          <p:nvPr userDrawn="1"/>
        </p:nvSpPr>
        <p:spPr>
          <a:xfrm rot="9000000" flipH="1">
            <a:off x="280450" y="3109477"/>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3"/>
          <p:cNvSpPr/>
          <p:nvPr userDrawn="1"/>
        </p:nvSpPr>
        <p:spPr>
          <a:xfrm rot="9000000" flipH="1">
            <a:off x="1064418" y="3166191"/>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75"/>
          <p:cNvSpPr/>
          <p:nvPr userDrawn="1"/>
        </p:nvSpPr>
        <p:spPr>
          <a:xfrm rot="9000000" flipH="1">
            <a:off x="544086" y="235764"/>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76"/>
          <p:cNvSpPr/>
          <p:nvPr userDrawn="1"/>
        </p:nvSpPr>
        <p:spPr>
          <a:xfrm rot="9000000" flipH="1">
            <a:off x="-427861" y="3699180"/>
            <a:ext cx="1182300" cy="10236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77"/>
          <p:cNvSpPr/>
          <p:nvPr userDrawn="1"/>
        </p:nvSpPr>
        <p:spPr>
          <a:xfrm rot="9000000" flipH="1">
            <a:off x="751741" y="606476"/>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74"/>
          <p:cNvSpPr/>
          <p:nvPr userDrawn="1"/>
        </p:nvSpPr>
        <p:spPr>
          <a:xfrm rot="9000000" flipH="1">
            <a:off x="421673" y="1276033"/>
            <a:ext cx="657061" cy="569068"/>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txBox="1">
            <a:spLocks noGrp="1"/>
          </p:cNvSpPr>
          <p:nvPr>
            <p:ph type="body" idx="1"/>
          </p:nvPr>
        </p:nvSpPr>
        <p:spPr>
          <a:xfrm>
            <a:off x="2051200" y="1318436"/>
            <a:ext cx="6282300" cy="2311696"/>
          </a:xfrm>
          <a:prstGeom prst="rect">
            <a:avLst/>
          </a:prstGeom>
        </p:spPr>
        <p:txBody>
          <a:bodyPr spcFirstLastPara="1" wrap="square" lIns="91425" tIns="91425" rIns="91425" bIns="91425" anchor="ctr" anchorCtr="0"/>
          <a:lstStyle>
            <a:lvl1pPr marL="76200" lvl="0" indent="0" rtl="0">
              <a:spcBef>
                <a:spcPts val="600"/>
              </a:spcBef>
              <a:spcAft>
                <a:spcPts val="0"/>
              </a:spcAft>
              <a:buClr>
                <a:schemeClr val="accent2"/>
              </a:buClr>
              <a:buSzPts val="2400"/>
              <a:buFont typeface="Nixie One"/>
              <a:buNone/>
              <a:defRPr sz="3200" b="0" i="1">
                <a:solidFill>
                  <a:schemeClr val="accent1"/>
                </a:solidFill>
                <a:latin typeface="Montserrat Light" charset="0"/>
                <a:ea typeface="Montserrat Light" charset="0"/>
                <a:cs typeface="Montserrat Light" charset="0"/>
                <a:sym typeface="Nixie One"/>
              </a:defRPr>
            </a:lvl1pPr>
            <a:lvl2pPr marL="914400" lvl="1" indent="-381000" rtl="0">
              <a:spcBef>
                <a:spcPts val="0"/>
              </a:spcBef>
              <a:spcAft>
                <a:spcPts val="0"/>
              </a:spcAft>
              <a:buSzPts val="2400"/>
              <a:buFont typeface="Nixie One"/>
              <a:buChar char="￭"/>
              <a:defRPr sz="2400">
                <a:latin typeface="Nixie One"/>
                <a:ea typeface="Nixie One"/>
                <a:cs typeface="Nixie One"/>
                <a:sym typeface="Nixie One"/>
              </a:defRPr>
            </a:lvl2pPr>
            <a:lvl3pPr marL="1371600" lvl="2" indent="-381000" rtl="0">
              <a:spcBef>
                <a:spcPts val="0"/>
              </a:spcBef>
              <a:spcAft>
                <a:spcPts val="0"/>
              </a:spcAft>
              <a:buSzPts val="2400"/>
              <a:buFont typeface="Nixie One"/>
              <a:buChar char="￮"/>
              <a:defRPr sz="2400">
                <a:latin typeface="Nixie One"/>
                <a:ea typeface="Nixie One"/>
                <a:cs typeface="Nixie One"/>
                <a:sym typeface="Nixie One"/>
              </a:defRPr>
            </a:lvl3pPr>
            <a:lvl4pPr marL="1828800" lvl="3" indent="-381000" rtl="0">
              <a:spcBef>
                <a:spcPts val="0"/>
              </a:spcBef>
              <a:spcAft>
                <a:spcPts val="0"/>
              </a:spcAft>
              <a:buSzPts val="2400"/>
              <a:buFont typeface="Nixie One"/>
              <a:buChar char="●"/>
              <a:defRPr sz="2400">
                <a:latin typeface="Nixie One"/>
                <a:ea typeface="Nixie One"/>
                <a:cs typeface="Nixie One"/>
                <a:sym typeface="Nixie One"/>
              </a:defRPr>
            </a:lvl4pPr>
            <a:lvl5pPr marL="2286000" lvl="4" indent="-381000" rtl="0">
              <a:spcBef>
                <a:spcPts val="0"/>
              </a:spcBef>
              <a:spcAft>
                <a:spcPts val="0"/>
              </a:spcAft>
              <a:buSzPts val="2400"/>
              <a:buFont typeface="Nixie One"/>
              <a:buChar char="○"/>
              <a:defRPr sz="2400">
                <a:latin typeface="Nixie One"/>
                <a:ea typeface="Nixie One"/>
                <a:cs typeface="Nixie One"/>
                <a:sym typeface="Nixie One"/>
              </a:defRPr>
            </a:lvl5pPr>
            <a:lvl6pPr marL="2743200" lvl="5" indent="-381000" rtl="0">
              <a:spcBef>
                <a:spcPts val="0"/>
              </a:spcBef>
              <a:spcAft>
                <a:spcPts val="0"/>
              </a:spcAft>
              <a:buSzPts val="2400"/>
              <a:buFont typeface="Nixie One"/>
              <a:buChar char="■"/>
              <a:defRPr sz="2400">
                <a:latin typeface="Nixie One"/>
                <a:ea typeface="Nixie One"/>
                <a:cs typeface="Nixie One"/>
                <a:sym typeface="Nixie One"/>
              </a:defRPr>
            </a:lvl6pPr>
            <a:lvl7pPr marL="3200400" lvl="6" indent="-381000" rtl="0">
              <a:spcBef>
                <a:spcPts val="0"/>
              </a:spcBef>
              <a:spcAft>
                <a:spcPts val="0"/>
              </a:spcAft>
              <a:buSzPts val="2400"/>
              <a:buFont typeface="Nixie One"/>
              <a:buChar char="●"/>
              <a:defRPr sz="2400">
                <a:latin typeface="Nixie One"/>
                <a:ea typeface="Nixie One"/>
                <a:cs typeface="Nixie One"/>
                <a:sym typeface="Nixie One"/>
              </a:defRPr>
            </a:lvl7pPr>
            <a:lvl8pPr marL="3657600" lvl="7" indent="-381000" rtl="0">
              <a:spcBef>
                <a:spcPts val="0"/>
              </a:spcBef>
              <a:spcAft>
                <a:spcPts val="0"/>
              </a:spcAft>
              <a:buSzPts val="2400"/>
              <a:buFont typeface="Nixie One"/>
              <a:buChar char="○"/>
              <a:defRPr sz="2400">
                <a:latin typeface="Nixie One"/>
                <a:ea typeface="Nixie One"/>
                <a:cs typeface="Nixie One"/>
                <a:sym typeface="Nixie One"/>
              </a:defRPr>
            </a:lvl8pPr>
            <a:lvl9pPr marL="4114800" lvl="8" indent="-381000">
              <a:spcBef>
                <a:spcPts val="0"/>
              </a:spcBef>
              <a:spcAft>
                <a:spcPts val="0"/>
              </a:spcAft>
              <a:buSzPts val="2400"/>
              <a:buFont typeface="Nixie One"/>
              <a:buChar char="■"/>
              <a:defRPr sz="2400">
                <a:latin typeface="Nixie One"/>
                <a:ea typeface="Nixie One"/>
                <a:cs typeface="Nixie One"/>
                <a:sym typeface="Nixie One"/>
              </a:defRPr>
            </a:lvl9pPr>
          </a:lstStyle>
          <a:p>
            <a:endParaRPr dirty="0"/>
          </a:p>
        </p:txBody>
      </p:sp>
      <p:sp>
        <p:nvSpPr>
          <p:cNvPr id="62" name="Shape 48"/>
          <p:cNvSpPr/>
          <p:nvPr userDrawn="1"/>
        </p:nvSpPr>
        <p:spPr>
          <a:xfrm rot="9000000" flipH="1">
            <a:off x="669636" y="3810435"/>
            <a:ext cx="553431" cy="479137"/>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14" name="Shape 126"/>
          <p:cNvSpPr txBox="1"/>
          <p:nvPr userDrawn="1"/>
        </p:nvSpPr>
        <p:spPr>
          <a:xfrm>
            <a:off x="94000" y="1856167"/>
            <a:ext cx="1957200" cy="1146668"/>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4000" b="1" i="0" dirty="0">
                <a:solidFill>
                  <a:srgbClr val="FFFFFF"/>
                </a:solidFill>
                <a:latin typeface="Franchise" charset="0"/>
                <a:ea typeface="Franchise" charset="0"/>
                <a:cs typeface="Franchise" charset="0"/>
                <a:sym typeface="Nixie One"/>
              </a:rPr>
              <a:t>“</a:t>
            </a:r>
            <a:endParaRPr sz="14000" b="1" i="0" dirty="0">
              <a:solidFill>
                <a:srgbClr val="FFFFFF"/>
              </a:solidFill>
              <a:latin typeface="Franchise" charset="0"/>
              <a:ea typeface="Franchise" charset="0"/>
              <a:cs typeface="Franchise" charset="0"/>
              <a:sym typeface="Nixie One"/>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27"/>
        <p:cNvGrpSpPr/>
        <p:nvPr/>
      </p:nvGrpSpPr>
      <p:grpSpPr>
        <a:xfrm>
          <a:off x="0" y="0"/>
          <a:ext cx="0" cy="0"/>
          <a:chOff x="0" y="0"/>
          <a:chExt cx="0" cy="0"/>
        </a:xfrm>
      </p:grpSpPr>
      <p:sp>
        <p:nvSpPr>
          <p:cNvPr id="130" name="Shape 130"/>
          <p:cNvSpPr txBox="1">
            <a:spLocks noGrp="1"/>
          </p:cNvSpPr>
          <p:nvPr>
            <p:ph type="title"/>
          </p:nvPr>
        </p:nvSpPr>
        <p:spPr>
          <a:xfrm>
            <a:off x="1282651" y="722225"/>
            <a:ext cx="6894091" cy="779855"/>
          </a:xfrm>
          <a:prstGeom prst="rect">
            <a:avLst/>
          </a:prstGeom>
        </p:spPr>
        <p:txBody>
          <a:bodyPr spcFirstLastPara="1" wrap="square" lIns="91425" tIns="91425" rIns="91425" bIns="91425" anchor="b" anchorCtr="0"/>
          <a:lstStyle>
            <a:lvl1pPr lvl="0">
              <a:spcBef>
                <a:spcPts val="0"/>
              </a:spcBef>
              <a:spcAft>
                <a:spcPts val="0"/>
              </a:spcAft>
              <a:buSzPts val="4000"/>
              <a:buNone/>
              <a:defRPr sz="4800" b="1" i="0">
                <a:solidFill>
                  <a:schemeClr val="accent1"/>
                </a:solidFill>
                <a:latin typeface="Franchise" charset="0"/>
                <a:ea typeface="Franchise" charset="0"/>
                <a:cs typeface="Franchise" charset="0"/>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dirty="0"/>
          </a:p>
        </p:txBody>
      </p:sp>
      <p:sp>
        <p:nvSpPr>
          <p:cNvPr id="131" name="Shape 131"/>
          <p:cNvSpPr txBox="1">
            <a:spLocks noGrp="1"/>
          </p:cNvSpPr>
          <p:nvPr>
            <p:ph type="body" idx="1"/>
          </p:nvPr>
        </p:nvSpPr>
        <p:spPr>
          <a:xfrm>
            <a:off x="1282651" y="1376304"/>
            <a:ext cx="6043181"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4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grpSp>
        <p:nvGrpSpPr>
          <p:cNvPr id="14" name="Shape 248"/>
          <p:cNvGrpSpPr/>
          <p:nvPr userDrawn="1"/>
        </p:nvGrpSpPr>
        <p:grpSpPr>
          <a:xfrm>
            <a:off x="904276" y="515192"/>
            <a:ext cx="382958" cy="607111"/>
            <a:chOff x="6718575" y="2318625"/>
            <a:chExt cx="256950" cy="407375"/>
          </a:xfrm>
        </p:grpSpPr>
        <p:sp>
          <p:nvSpPr>
            <p:cNvPr id="15" name="Shape 24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25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25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25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25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5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5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5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3" name="Shape 128"/>
          <p:cNvSpPr/>
          <p:nvPr userDrawn="1"/>
        </p:nvSpPr>
        <p:spPr>
          <a:xfrm rot="9000000" flipH="1">
            <a:off x="7583463" y="3718485"/>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24" name="Shape 136"/>
          <p:cNvSpPr/>
          <p:nvPr userDrawn="1"/>
        </p:nvSpPr>
        <p:spPr>
          <a:xfrm rot="9000000" flipH="1">
            <a:off x="8076854" y="4569764"/>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137"/>
          <p:cNvSpPr/>
          <p:nvPr userDrawn="1"/>
        </p:nvSpPr>
        <p:spPr>
          <a:xfrm rot="9000000" flipH="1">
            <a:off x="7683984" y="4642131"/>
            <a:ext cx="428700" cy="3711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138"/>
          <p:cNvSpPr/>
          <p:nvPr userDrawn="1"/>
        </p:nvSpPr>
        <p:spPr>
          <a:xfrm rot="9000000" flipH="1">
            <a:off x="8162442" y="3101053"/>
            <a:ext cx="819900" cy="7098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139"/>
          <p:cNvSpPr/>
          <p:nvPr userDrawn="1"/>
        </p:nvSpPr>
        <p:spPr>
          <a:xfrm rot="9000000" flipH="1">
            <a:off x="8566551" y="3845115"/>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129"/>
          <p:cNvSpPr/>
          <p:nvPr userDrawn="1"/>
        </p:nvSpPr>
        <p:spPr>
          <a:xfrm rot="3600000">
            <a:off x="270328" y="549004"/>
            <a:ext cx="809856" cy="93515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4" name="Shape 132"/>
          <p:cNvSpPr/>
          <p:nvPr userDrawn="1"/>
        </p:nvSpPr>
        <p:spPr>
          <a:xfrm rot="12600000" flipH="1">
            <a:off x="20902" y="1386165"/>
            <a:ext cx="683734" cy="592169"/>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133"/>
          <p:cNvSpPr/>
          <p:nvPr userDrawn="1"/>
        </p:nvSpPr>
        <p:spPr>
          <a:xfrm rot="9000000" flipH="1">
            <a:off x="452461" y="1915530"/>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74"/>
          <p:cNvSpPr/>
          <p:nvPr userDrawn="1"/>
        </p:nvSpPr>
        <p:spPr>
          <a:xfrm rot="9000000" flipH="1">
            <a:off x="-100587" y="-32176"/>
            <a:ext cx="797622" cy="690805"/>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128"/>
          <p:cNvSpPr/>
          <p:nvPr userDrawn="1"/>
        </p:nvSpPr>
        <p:spPr>
          <a:xfrm rot="9000000" flipH="1">
            <a:off x="666069" y="267853"/>
            <a:ext cx="378638" cy="327809"/>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solidFill>
            <a:schemeClr val="accent2"/>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 2 columns">
    <p:spTree>
      <p:nvGrpSpPr>
        <p:cNvPr id="1" name="Shape 167"/>
        <p:cNvGrpSpPr/>
        <p:nvPr/>
      </p:nvGrpSpPr>
      <p:grpSpPr>
        <a:xfrm>
          <a:off x="0" y="0"/>
          <a:ext cx="0" cy="0"/>
          <a:chOff x="0" y="0"/>
          <a:chExt cx="0" cy="0"/>
        </a:xfrm>
      </p:grpSpPr>
      <p:grpSp>
        <p:nvGrpSpPr>
          <p:cNvPr id="20" name="Shape 248"/>
          <p:cNvGrpSpPr/>
          <p:nvPr userDrawn="1"/>
        </p:nvGrpSpPr>
        <p:grpSpPr>
          <a:xfrm>
            <a:off x="904276" y="515192"/>
            <a:ext cx="382958" cy="607111"/>
            <a:chOff x="6718575" y="2318625"/>
            <a:chExt cx="256950" cy="407375"/>
          </a:xfrm>
        </p:grpSpPr>
        <p:sp>
          <p:nvSpPr>
            <p:cNvPr id="21" name="Shape 24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5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5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5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5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5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5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9" name="Shape 128"/>
          <p:cNvSpPr/>
          <p:nvPr userDrawn="1"/>
        </p:nvSpPr>
        <p:spPr>
          <a:xfrm rot="9000000" flipH="1">
            <a:off x="7583463" y="3718485"/>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0" name="Shape 136"/>
          <p:cNvSpPr/>
          <p:nvPr userDrawn="1"/>
        </p:nvSpPr>
        <p:spPr>
          <a:xfrm rot="9000000" flipH="1">
            <a:off x="8076854" y="4569764"/>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137"/>
          <p:cNvSpPr/>
          <p:nvPr userDrawn="1"/>
        </p:nvSpPr>
        <p:spPr>
          <a:xfrm rot="9000000" flipH="1">
            <a:off x="7683984" y="4642131"/>
            <a:ext cx="428700" cy="3711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138"/>
          <p:cNvSpPr/>
          <p:nvPr userDrawn="1"/>
        </p:nvSpPr>
        <p:spPr>
          <a:xfrm rot="9000000" flipH="1">
            <a:off x="8162442" y="3101053"/>
            <a:ext cx="819900" cy="7098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139"/>
          <p:cNvSpPr/>
          <p:nvPr userDrawn="1"/>
        </p:nvSpPr>
        <p:spPr>
          <a:xfrm rot="9000000" flipH="1">
            <a:off x="8566551" y="3845115"/>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129"/>
          <p:cNvSpPr/>
          <p:nvPr userDrawn="1"/>
        </p:nvSpPr>
        <p:spPr>
          <a:xfrm rot="3600000">
            <a:off x="270328" y="549004"/>
            <a:ext cx="809856" cy="93515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0" name="Shape 132"/>
          <p:cNvSpPr/>
          <p:nvPr userDrawn="1"/>
        </p:nvSpPr>
        <p:spPr>
          <a:xfrm rot="12600000" flipH="1">
            <a:off x="20902" y="1386165"/>
            <a:ext cx="683734" cy="592169"/>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133"/>
          <p:cNvSpPr/>
          <p:nvPr userDrawn="1"/>
        </p:nvSpPr>
        <p:spPr>
          <a:xfrm rot="9000000" flipH="1">
            <a:off x="452461" y="1915530"/>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74"/>
          <p:cNvSpPr/>
          <p:nvPr userDrawn="1"/>
        </p:nvSpPr>
        <p:spPr>
          <a:xfrm rot="9000000" flipH="1">
            <a:off x="-100587" y="-32176"/>
            <a:ext cx="797622" cy="690805"/>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128"/>
          <p:cNvSpPr/>
          <p:nvPr userDrawn="1"/>
        </p:nvSpPr>
        <p:spPr>
          <a:xfrm rot="9000000" flipH="1">
            <a:off x="666069" y="267853"/>
            <a:ext cx="378638" cy="327809"/>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solidFill>
            <a:schemeClr val="accent2"/>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6" name="Shape 131"/>
          <p:cNvSpPr txBox="1">
            <a:spLocks noGrp="1"/>
          </p:cNvSpPr>
          <p:nvPr>
            <p:ph type="body" idx="1"/>
          </p:nvPr>
        </p:nvSpPr>
        <p:spPr>
          <a:xfrm>
            <a:off x="1282651" y="1376304"/>
            <a:ext cx="2923589"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0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sp>
        <p:nvSpPr>
          <p:cNvPr id="47" name="Shape 131"/>
          <p:cNvSpPr txBox="1">
            <a:spLocks noGrp="1"/>
          </p:cNvSpPr>
          <p:nvPr>
            <p:ph type="body" idx="10"/>
          </p:nvPr>
        </p:nvSpPr>
        <p:spPr>
          <a:xfrm>
            <a:off x="4402243" y="1376304"/>
            <a:ext cx="2923589"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0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sp>
        <p:nvSpPr>
          <p:cNvPr id="49" name="Shape 130"/>
          <p:cNvSpPr txBox="1">
            <a:spLocks noGrp="1"/>
          </p:cNvSpPr>
          <p:nvPr>
            <p:ph type="title"/>
          </p:nvPr>
        </p:nvSpPr>
        <p:spPr>
          <a:xfrm>
            <a:off x="1282651" y="722225"/>
            <a:ext cx="6894091" cy="779855"/>
          </a:xfrm>
          <a:prstGeom prst="rect">
            <a:avLst/>
          </a:prstGeom>
        </p:spPr>
        <p:txBody>
          <a:bodyPr spcFirstLastPara="1" wrap="square" lIns="91425" tIns="91425" rIns="91425" bIns="91425" anchor="b" anchorCtr="0"/>
          <a:lstStyle>
            <a:lvl1pPr lvl="0">
              <a:spcBef>
                <a:spcPts val="0"/>
              </a:spcBef>
              <a:spcAft>
                <a:spcPts val="0"/>
              </a:spcAft>
              <a:buSzPts val="4000"/>
              <a:buNone/>
              <a:defRPr sz="4800" b="1" i="0">
                <a:solidFill>
                  <a:schemeClr val="accent1"/>
                </a:solidFill>
                <a:latin typeface="Franchise" charset="0"/>
                <a:ea typeface="Franchise" charset="0"/>
                <a:cs typeface="Franchise" charset="0"/>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 3 columns">
    <p:spTree>
      <p:nvGrpSpPr>
        <p:cNvPr id="1" name="Shape 208"/>
        <p:cNvGrpSpPr/>
        <p:nvPr/>
      </p:nvGrpSpPr>
      <p:grpSpPr>
        <a:xfrm>
          <a:off x="0" y="0"/>
          <a:ext cx="0" cy="0"/>
          <a:chOff x="0" y="0"/>
          <a:chExt cx="0" cy="0"/>
        </a:xfrm>
      </p:grpSpPr>
      <p:sp>
        <p:nvSpPr>
          <p:cNvPr id="40" name="Shape 129"/>
          <p:cNvSpPr/>
          <p:nvPr userDrawn="1"/>
        </p:nvSpPr>
        <p:spPr>
          <a:xfrm rot="3600000">
            <a:off x="270328" y="549004"/>
            <a:ext cx="809856" cy="93515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1" name="Shape 132"/>
          <p:cNvSpPr/>
          <p:nvPr userDrawn="1"/>
        </p:nvSpPr>
        <p:spPr>
          <a:xfrm rot="12600000" flipH="1">
            <a:off x="20902" y="1386165"/>
            <a:ext cx="683734" cy="592169"/>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133"/>
          <p:cNvSpPr/>
          <p:nvPr userDrawn="1"/>
        </p:nvSpPr>
        <p:spPr>
          <a:xfrm rot="9000000" flipH="1">
            <a:off x="452461" y="1915530"/>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74"/>
          <p:cNvSpPr/>
          <p:nvPr userDrawn="1"/>
        </p:nvSpPr>
        <p:spPr>
          <a:xfrm rot="9000000" flipH="1">
            <a:off x="-100587" y="-32176"/>
            <a:ext cx="797622" cy="690805"/>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128"/>
          <p:cNvSpPr/>
          <p:nvPr userDrawn="1"/>
        </p:nvSpPr>
        <p:spPr>
          <a:xfrm rot="9000000" flipH="1">
            <a:off x="666069" y="267853"/>
            <a:ext cx="378638" cy="327809"/>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solidFill>
            <a:schemeClr val="accent2"/>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7" name="Shape 131"/>
          <p:cNvSpPr txBox="1">
            <a:spLocks noGrp="1"/>
          </p:cNvSpPr>
          <p:nvPr>
            <p:ph type="body" idx="1"/>
          </p:nvPr>
        </p:nvSpPr>
        <p:spPr>
          <a:xfrm>
            <a:off x="1282651" y="1376304"/>
            <a:ext cx="2374949"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0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sp>
        <p:nvSpPr>
          <p:cNvPr id="49" name="Shape 131"/>
          <p:cNvSpPr txBox="1">
            <a:spLocks noGrp="1"/>
          </p:cNvSpPr>
          <p:nvPr>
            <p:ph type="body" idx="10"/>
          </p:nvPr>
        </p:nvSpPr>
        <p:spPr>
          <a:xfrm>
            <a:off x="3763409" y="1376304"/>
            <a:ext cx="2374949"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0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sp>
        <p:nvSpPr>
          <p:cNvPr id="50" name="Shape 131"/>
          <p:cNvSpPr txBox="1">
            <a:spLocks noGrp="1"/>
          </p:cNvSpPr>
          <p:nvPr>
            <p:ph type="body" idx="11"/>
          </p:nvPr>
        </p:nvSpPr>
        <p:spPr>
          <a:xfrm>
            <a:off x="6244167" y="1376303"/>
            <a:ext cx="2374949" cy="3036051"/>
          </a:xfrm>
          <a:prstGeom prst="rect">
            <a:avLst/>
          </a:prstGeom>
        </p:spPr>
        <p:txBody>
          <a:bodyPr spcFirstLastPara="1" wrap="square" lIns="91425" tIns="91425" rIns="91425" bIns="91425" anchor="t" anchorCtr="0"/>
          <a:lstStyle>
            <a:lvl1pPr marL="457200" lvl="0" indent="-317500">
              <a:spcBef>
                <a:spcPts val="600"/>
              </a:spcBef>
              <a:spcAft>
                <a:spcPts val="0"/>
              </a:spcAft>
              <a:buClr>
                <a:schemeClr val="accent2"/>
              </a:buClr>
              <a:buSzPts val="1400"/>
              <a:buFont typeface="Muli"/>
              <a:buChar char="◇"/>
              <a:defRPr sz="2000" b="0" i="0">
                <a:solidFill>
                  <a:schemeClr val="bg2"/>
                </a:solidFill>
                <a:latin typeface="Montserrat Regular" charset="0"/>
                <a:ea typeface="Montserrat Regular" charset="0"/>
                <a:cs typeface="Montserrat Regular" charset="0"/>
                <a:sym typeface="Muli"/>
              </a:defRPr>
            </a:lvl1pPr>
            <a:lvl2pPr marL="914400" lvl="1" indent="-317500">
              <a:spcBef>
                <a:spcPts val="0"/>
              </a:spcBef>
              <a:spcAft>
                <a:spcPts val="0"/>
              </a:spcAft>
              <a:buSzPts val="1400"/>
              <a:buFont typeface="Muli"/>
              <a:buChar char="￭"/>
              <a:defRPr>
                <a:latin typeface="Muli"/>
                <a:ea typeface="Muli"/>
                <a:cs typeface="Muli"/>
                <a:sym typeface="Muli"/>
              </a:defRPr>
            </a:lvl2pPr>
            <a:lvl3pPr marL="1371600" lvl="2" indent="-317500">
              <a:spcBef>
                <a:spcPts val="0"/>
              </a:spcBef>
              <a:spcAft>
                <a:spcPts val="0"/>
              </a:spcAft>
              <a:buSzPts val="1400"/>
              <a:buFont typeface="Muli"/>
              <a:buChar char="￮"/>
              <a:defRPr>
                <a:latin typeface="Muli"/>
                <a:ea typeface="Muli"/>
                <a:cs typeface="Muli"/>
                <a:sym typeface="Muli"/>
              </a:defRPr>
            </a:lvl3pPr>
            <a:lvl4pPr marL="1828800" lvl="3" indent="-317500">
              <a:spcBef>
                <a:spcPts val="0"/>
              </a:spcBef>
              <a:spcAft>
                <a:spcPts val="0"/>
              </a:spcAft>
              <a:buSzPts val="1400"/>
              <a:buFont typeface="Muli"/>
              <a:buChar char="●"/>
              <a:defRPr>
                <a:latin typeface="Muli"/>
                <a:ea typeface="Muli"/>
                <a:cs typeface="Muli"/>
                <a:sym typeface="Muli"/>
              </a:defRPr>
            </a:lvl4pPr>
            <a:lvl5pPr marL="2286000" lvl="4" indent="-317500">
              <a:spcBef>
                <a:spcPts val="0"/>
              </a:spcBef>
              <a:spcAft>
                <a:spcPts val="0"/>
              </a:spcAft>
              <a:buSzPts val="1400"/>
              <a:buFont typeface="Muli"/>
              <a:buChar char="○"/>
              <a:defRPr>
                <a:latin typeface="Muli"/>
                <a:ea typeface="Muli"/>
                <a:cs typeface="Muli"/>
                <a:sym typeface="Muli"/>
              </a:defRPr>
            </a:lvl5pPr>
            <a:lvl6pPr marL="2743200" lvl="5" indent="-317500">
              <a:spcBef>
                <a:spcPts val="0"/>
              </a:spcBef>
              <a:spcAft>
                <a:spcPts val="0"/>
              </a:spcAft>
              <a:buSzPts val="1400"/>
              <a:buFont typeface="Muli"/>
              <a:buChar char="■"/>
              <a:defRPr>
                <a:latin typeface="Muli"/>
                <a:ea typeface="Muli"/>
                <a:cs typeface="Muli"/>
                <a:sym typeface="Muli"/>
              </a:defRPr>
            </a:lvl6pPr>
            <a:lvl7pPr marL="3200400" lvl="6" indent="-317500">
              <a:spcBef>
                <a:spcPts val="0"/>
              </a:spcBef>
              <a:spcAft>
                <a:spcPts val="0"/>
              </a:spcAft>
              <a:buSzPts val="1400"/>
              <a:buFont typeface="Muli"/>
              <a:buChar char="●"/>
              <a:defRPr>
                <a:latin typeface="Muli"/>
                <a:ea typeface="Muli"/>
                <a:cs typeface="Muli"/>
                <a:sym typeface="Muli"/>
              </a:defRPr>
            </a:lvl7pPr>
            <a:lvl8pPr marL="3657600" lvl="7" indent="-317500">
              <a:spcBef>
                <a:spcPts val="0"/>
              </a:spcBef>
              <a:spcAft>
                <a:spcPts val="0"/>
              </a:spcAft>
              <a:buSzPts val="1400"/>
              <a:buFont typeface="Muli"/>
              <a:buChar char="○"/>
              <a:defRPr>
                <a:latin typeface="Muli"/>
                <a:ea typeface="Muli"/>
                <a:cs typeface="Muli"/>
                <a:sym typeface="Muli"/>
              </a:defRPr>
            </a:lvl8pPr>
            <a:lvl9pPr marL="4114800" lvl="8" indent="-317500">
              <a:spcBef>
                <a:spcPts val="0"/>
              </a:spcBef>
              <a:spcAft>
                <a:spcPts val="0"/>
              </a:spcAft>
              <a:buSzPts val="1400"/>
              <a:buFont typeface="Muli"/>
              <a:buChar char="■"/>
              <a:defRPr>
                <a:latin typeface="Muli"/>
                <a:ea typeface="Muli"/>
                <a:cs typeface="Muli"/>
                <a:sym typeface="Muli"/>
              </a:defRPr>
            </a:lvl9pPr>
          </a:lstStyle>
          <a:p>
            <a:endParaRPr dirty="0"/>
          </a:p>
        </p:txBody>
      </p:sp>
      <p:sp>
        <p:nvSpPr>
          <p:cNvPr id="51" name="Shape 130"/>
          <p:cNvSpPr txBox="1">
            <a:spLocks noGrp="1"/>
          </p:cNvSpPr>
          <p:nvPr>
            <p:ph type="title"/>
          </p:nvPr>
        </p:nvSpPr>
        <p:spPr>
          <a:xfrm>
            <a:off x="1282651" y="722225"/>
            <a:ext cx="6894091" cy="779855"/>
          </a:xfrm>
          <a:prstGeom prst="rect">
            <a:avLst/>
          </a:prstGeom>
        </p:spPr>
        <p:txBody>
          <a:bodyPr spcFirstLastPara="1" wrap="square" lIns="91425" tIns="91425" rIns="91425" bIns="91425" anchor="b" anchorCtr="0"/>
          <a:lstStyle>
            <a:lvl1pPr lvl="0">
              <a:spcBef>
                <a:spcPts val="0"/>
              </a:spcBef>
              <a:spcAft>
                <a:spcPts val="0"/>
              </a:spcAft>
              <a:buSzPts val="4000"/>
              <a:buNone/>
              <a:defRPr sz="4800" b="1" i="0">
                <a:solidFill>
                  <a:schemeClr val="accent1"/>
                </a:solidFill>
                <a:latin typeface="Franchise" charset="0"/>
                <a:ea typeface="Franchise" charset="0"/>
                <a:cs typeface="Franchise" charset="0"/>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236"/>
        <p:cNvGrpSpPr/>
        <p:nvPr/>
      </p:nvGrpSpPr>
      <p:grpSpPr>
        <a:xfrm>
          <a:off x="0" y="0"/>
          <a:ext cx="0" cy="0"/>
          <a:chOff x="0" y="0"/>
          <a:chExt cx="0" cy="0"/>
        </a:xfrm>
      </p:grpSpPr>
      <p:grpSp>
        <p:nvGrpSpPr>
          <p:cNvPr id="248" name="Shape 248"/>
          <p:cNvGrpSpPr/>
          <p:nvPr/>
        </p:nvGrpSpPr>
        <p:grpSpPr>
          <a:xfrm>
            <a:off x="904276" y="515192"/>
            <a:ext cx="382958" cy="607111"/>
            <a:chOff x="6718575" y="2318625"/>
            <a:chExt cx="256950" cy="407375"/>
          </a:xfrm>
        </p:grpSpPr>
        <p:sp>
          <p:nvSpPr>
            <p:cNvPr id="249" name="Shape 24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 name="Shape 25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0" name="Shape 128"/>
          <p:cNvSpPr/>
          <p:nvPr userDrawn="1"/>
        </p:nvSpPr>
        <p:spPr>
          <a:xfrm rot="9000000" flipH="1">
            <a:off x="7583463" y="3718485"/>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5" name="Shape 136"/>
          <p:cNvSpPr/>
          <p:nvPr userDrawn="1"/>
        </p:nvSpPr>
        <p:spPr>
          <a:xfrm rot="9000000" flipH="1">
            <a:off x="8076854" y="4569764"/>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137"/>
          <p:cNvSpPr/>
          <p:nvPr userDrawn="1"/>
        </p:nvSpPr>
        <p:spPr>
          <a:xfrm rot="9000000" flipH="1">
            <a:off x="7683984" y="4642131"/>
            <a:ext cx="428700" cy="3711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138"/>
          <p:cNvSpPr/>
          <p:nvPr userDrawn="1"/>
        </p:nvSpPr>
        <p:spPr>
          <a:xfrm rot="9000000" flipH="1">
            <a:off x="8162442" y="3101053"/>
            <a:ext cx="819900" cy="7098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139"/>
          <p:cNvSpPr/>
          <p:nvPr userDrawn="1"/>
        </p:nvSpPr>
        <p:spPr>
          <a:xfrm rot="9000000" flipH="1">
            <a:off x="8566551" y="3845115"/>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129"/>
          <p:cNvSpPr/>
          <p:nvPr userDrawn="1"/>
        </p:nvSpPr>
        <p:spPr>
          <a:xfrm rot="3600000">
            <a:off x="270328" y="549004"/>
            <a:ext cx="809856" cy="93515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0" name="Shape 132"/>
          <p:cNvSpPr/>
          <p:nvPr userDrawn="1"/>
        </p:nvSpPr>
        <p:spPr>
          <a:xfrm rot="12600000" flipH="1">
            <a:off x="20902" y="1386165"/>
            <a:ext cx="683734" cy="592169"/>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133"/>
          <p:cNvSpPr/>
          <p:nvPr userDrawn="1"/>
        </p:nvSpPr>
        <p:spPr>
          <a:xfrm rot="9000000" flipH="1">
            <a:off x="452461" y="1915530"/>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74"/>
          <p:cNvSpPr/>
          <p:nvPr userDrawn="1"/>
        </p:nvSpPr>
        <p:spPr>
          <a:xfrm rot="9000000" flipH="1">
            <a:off x="-100587" y="-32176"/>
            <a:ext cx="797622" cy="690805"/>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128"/>
          <p:cNvSpPr/>
          <p:nvPr userDrawn="1"/>
        </p:nvSpPr>
        <p:spPr>
          <a:xfrm rot="9000000" flipH="1">
            <a:off x="666069" y="267853"/>
            <a:ext cx="378638" cy="327809"/>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solidFill>
            <a:schemeClr val="accent2"/>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35" name="Shape 130"/>
          <p:cNvSpPr txBox="1">
            <a:spLocks noGrp="1"/>
          </p:cNvSpPr>
          <p:nvPr>
            <p:ph type="title"/>
          </p:nvPr>
        </p:nvSpPr>
        <p:spPr>
          <a:xfrm>
            <a:off x="1282651" y="722225"/>
            <a:ext cx="6894091" cy="779855"/>
          </a:xfrm>
          <a:prstGeom prst="rect">
            <a:avLst/>
          </a:prstGeom>
        </p:spPr>
        <p:txBody>
          <a:bodyPr spcFirstLastPara="1" wrap="square" lIns="91425" tIns="91425" rIns="91425" bIns="91425" anchor="b" anchorCtr="0"/>
          <a:lstStyle>
            <a:lvl1pPr lvl="0">
              <a:spcBef>
                <a:spcPts val="0"/>
              </a:spcBef>
              <a:spcAft>
                <a:spcPts val="0"/>
              </a:spcAft>
              <a:buSzPts val="4000"/>
              <a:buNone/>
              <a:defRPr sz="4800" b="1" i="0">
                <a:solidFill>
                  <a:schemeClr val="accent1"/>
                </a:solidFill>
                <a:latin typeface="Franchise" charset="0"/>
                <a:ea typeface="Franchise" charset="0"/>
                <a:cs typeface="Franchise" charset="0"/>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14"/>
        <p:cNvGrpSpPr/>
        <p:nvPr/>
      </p:nvGrpSpPr>
      <p:grpSpPr>
        <a:xfrm>
          <a:off x="0" y="0"/>
          <a:ext cx="0" cy="0"/>
          <a:chOff x="0" y="0"/>
          <a:chExt cx="0" cy="0"/>
        </a:xfrm>
      </p:grpSpPr>
      <p:sp>
        <p:nvSpPr>
          <p:cNvPr id="21" name="Shape 128"/>
          <p:cNvSpPr/>
          <p:nvPr userDrawn="1"/>
        </p:nvSpPr>
        <p:spPr>
          <a:xfrm rot="9000000" flipH="1">
            <a:off x="7583463" y="3718485"/>
            <a:ext cx="1034700" cy="895800"/>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gradFill>
            <a:gsLst>
              <a:gs pos="0">
                <a:schemeClr val="accent1"/>
              </a:gs>
              <a:gs pos="100000">
                <a:schemeClr val="accent2"/>
              </a:gs>
            </a:gsLst>
            <a:lin ang="6983783" scaled="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22" name="Shape 136"/>
          <p:cNvSpPr/>
          <p:nvPr userDrawn="1"/>
        </p:nvSpPr>
        <p:spPr>
          <a:xfrm rot="9000000" flipH="1">
            <a:off x="8076854" y="4569764"/>
            <a:ext cx="819900" cy="710100"/>
          </a:xfrm>
          <a:prstGeom prst="hexagon">
            <a:avLst>
              <a:gd name="adj" fmla="val 28678"/>
              <a:gd name="vf" fmla="val 115470"/>
            </a:avLst>
          </a:prstGeom>
          <a:noFill/>
          <a:ln w="1905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137"/>
          <p:cNvSpPr/>
          <p:nvPr userDrawn="1"/>
        </p:nvSpPr>
        <p:spPr>
          <a:xfrm rot="9000000" flipH="1">
            <a:off x="7683984" y="4642131"/>
            <a:ext cx="428700" cy="371100"/>
          </a:xfrm>
          <a:prstGeom prst="hexagon">
            <a:avLst>
              <a:gd name="adj" fmla="val 28678"/>
              <a:gd name="vf" fmla="val 115470"/>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138"/>
          <p:cNvSpPr/>
          <p:nvPr userDrawn="1"/>
        </p:nvSpPr>
        <p:spPr>
          <a:xfrm rot="9000000" flipH="1">
            <a:off x="8162442" y="3101053"/>
            <a:ext cx="819900" cy="7098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139"/>
          <p:cNvSpPr/>
          <p:nvPr userDrawn="1"/>
        </p:nvSpPr>
        <p:spPr>
          <a:xfrm rot="9000000" flipH="1">
            <a:off x="8566551" y="3845115"/>
            <a:ext cx="358800" cy="310500"/>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129"/>
          <p:cNvSpPr/>
          <p:nvPr userDrawn="1"/>
        </p:nvSpPr>
        <p:spPr>
          <a:xfrm rot="3600000">
            <a:off x="270328" y="549004"/>
            <a:ext cx="809856" cy="935150"/>
          </a:xfrm>
          <a:custGeom>
            <a:avLst/>
            <a:gdLst/>
            <a:ahLst/>
            <a:cxnLst/>
            <a:rect l="0" t="0" r="0" b="0"/>
            <a:pathLst>
              <a:path w="120000" h="120000" extrusionOk="0">
                <a:moveTo>
                  <a:pt x="60000" y="0"/>
                </a:moveTo>
                <a:lnTo>
                  <a:pt x="120000" y="30000"/>
                </a:lnTo>
                <a:lnTo>
                  <a:pt x="120000" y="90000"/>
                </a:lnTo>
                <a:lnTo>
                  <a:pt x="60000" y="120000"/>
                </a:lnTo>
                <a:lnTo>
                  <a:pt x="0" y="90000"/>
                </a:lnTo>
                <a:lnTo>
                  <a:pt x="0" y="30000"/>
                </a:lnTo>
                <a:close/>
              </a:path>
            </a:pathLst>
          </a:custGeom>
          <a:gradFill>
            <a:gsLst>
              <a:gs pos="0">
                <a:schemeClr val="accent1"/>
              </a:gs>
              <a:gs pos="100000">
                <a:schemeClr val="accent2"/>
              </a:gs>
            </a:gsLst>
            <a:path path="circle">
              <a:fillToRect l="100000" b="100000"/>
            </a:path>
            <a:tileRect t="-100000" r="-100000"/>
          </a:gra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
        <p:nvSpPr>
          <p:cNvPr id="42" name="Shape 132"/>
          <p:cNvSpPr/>
          <p:nvPr userDrawn="1"/>
        </p:nvSpPr>
        <p:spPr>
          <a:xfrm rot="12600000" flipH="1">
            <a:off x="20902" y="1386165"/>
            <a:ext cx="683734" cy="592169"/>
          </a:xfrm>
          <a:prstGeom prst="hexagon">
            <a:avLst>
              <a:gd name="adj" fmla="val 28678"/>
              <a:gd name="vf" fmla="val 115470"/>
            </a:avLst>
          </a:prstGeom>
          <a:noFill/>
          <a:ln w="1905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133"/>
          <p:cNvSpPr/>
          <p:nvPr userDrawn="1"/>
        </p:nvSpPr>
        <p:spPr>
          <a:xfrm rot="9000000" flipH="1">
            <a:off x="452461" y="1915530"/>
            <a:ext cx="428700" cy="371100"/>
          </a:xfrm>
          <a:prstGeom prst="hexagon">
            <a:avLst>
              <a:gd name="adj" fmla="val 28678"/>
              <a:gd name="vf" fmla="val 11547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74"/>
          <p:cNvSpPr/>
          <p:nvPr userDrawn="1"/>
        </p:nvSpPr>
        <p:spPr>
          <a:xfrm rot="9000000" flipH="1">
            <a:off x="-100587" y="-32176"/>
            <a:ext cx="797622" cy="690805"/>
          </a:xfrm>
          <a:prstGeom prst="hexagon">
            <a:avLst>
              <a:gd name="adj" fmla="val 28678"/>
              <a:gd name="vf" fmla="val 115470"/>
            </a:avLst>
          </a:prstGeom>
          <a:noFill/>
          <a:ln w="38100" cap="flat" cmpd="sng">
            <a:solidFill>
              <a:schemeClr val="accent1"/>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128"/>
          <p:cNvSpPr/>
          <p:nvPr userDrawn="1"/>
        </p:nvSpPr>
        <p:spPr>
          <a:xfrm rot="9000000" flipH="1">
            <a:off x="666069" y="267853"/>
            <a:ext cx="378638" cy="327809"/>
          </a:xfrm>
          <a:custGeom>
            <a:avLst/>
            <a:gdLst/>
            <a:ahLst/>
            <a:cxnLst/>
            <a:rect l="0" t="0" r="0" b="0"/>
            <a:pathLst>
              <a:path w="120000" h="120000" extrusionOk="0">
                <a:moveTo>
                  <a:pt x="30000" y="0"/>
                </a:moveTo>
                <a:lnTo>
                  <a:pt x="0" y="59994"/>
                </a:lnTo>
                <a:lnTo>
                  <a:pt x="30000" y="120000"/>
                </a:lnTo>
                <a:lnTo>
                  <a:pt x="90000" y="120000"/>
                </a:lnTo>
                <a:lnTo>
                  <a:pt x="120000" y="59994"/>
                </a:lnTo>
                <a:lnTo>
                  <a:pt x="90000" y="0"/>
                </a:lnTo>
                <a:lnTo>
                  <a:pt x="30000" y="0"/>
                </a:lnTo>
                <a:close/>
                <a:moveTo>
                  <a:pt x="38477" y="16950"/>
                </a:moveTo>
                <a:lnTo>
                  <a:pt x="81522" y="16950"/>
                </a:lnTo>
                <a:lnTo>
                  <a:pt x="103033" y="59994"/>
                </a:lnTo>
                <a:lnTo>
                  <a:pt x="81522" y="103038"/>
                </a:lnTo>
                <a:lnTo>
                  <a:pt x="38477" y="103038"/>
                </a:lnTo>
                <a:lnTo>
                  <a:pt x="16955" y="59994"/>
                </a:lnTo>
                <a:lnTo>
                  <a:pt x="38477" y="16950"/>
                </a:lnTo>
                <a:close/>
              </a:path>
            </a:pathLst>
          </a:custGeom>
          <a:solidFill>
            <a:schemeClr val="accent2"/>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FFFFFF"/>
              </a:buClr>
              <a:buFont typeface="Helvetica Neue"/>
              <a:buNone/>
            </a:pPr>
            <a:endParaRPr sz="3200" b="0" i="0" u="none" strike="noStrike" cap="none">
              <a:solidFill>
                <a:srgbClr val="FFFFFF"/>
              </a:solidFill>
              <a:latin typeface="Helvetica Neue"/>
              <a:ea typeface="Helvetica Neue"/>
              <a:cs typeface="Helvetica Neue"/>
              <a:sym typeface="Helvetica Neue"/>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flip="none" rotWithShape="1">
          <a:gsLst>
            <a:gs pos="100000">
              <a:schemeClr val="tx2"/>
            </a:gs>
            <a:gs pos="55000">
              <a:schemeClr val="bg1"/>
            </a:gs>
          </a:gsLst>
          <a:lin ang="5400000" scaled="1"/>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732700" y="1735600"/>
            <a:ext cx="4944300" cy="6453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1pPr>
            <a:lvl2pPr lvl="1">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2pPr>
            <a:lvl3pPr lvl="2">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3pPr>
            <a:lvl4pPr lvl="3">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4pPr>
            <a:lvl5pPr lvl="4">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5pPr>
            <a:lvl6pPr lvl="5">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6pPr>
            <a:lvl7pPr lvl="6">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7pPr>
            <a:lvl8pPr lvl="7">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8pPr>
            <a:lvl9pPr lvl="8">
              <a:spcBef>
                <a:spcPts val="0"/>
              </a:spcBef>
              <a:spcAft>
                <a:spcPts val="0"/>
              </a:spcAft>
              <a:buClr>
                <a:srgbClr val="19BBD5"/>
              </a:buClr>
              <a:buSzPts val="4000"/>
              <a:buFont typeface="Nixie One"/>
              <a:buNone/>
              <a:defRPr sz="4000">
                <a:solidFill>
                  <a:srgbClr val="19BBD5"/>
                </a:solidFill>
                <a:latin typeface="Nixie One"/>
                <a:ea typeface="Nixie One"/>
                <a:cs typeface="Nixie One"/>
                <a:sym typeface="Nixie One"/>
              </a:defRPr>
            </a:lvl9pPr>
          </a:lstStyle>
          <a:p>
            <a:endParaRPr dirty="0"/>
          </a:p>
        </p:txBody>
      </p:sp>
      <p:sp>
        <p:nvSpPr>
          <p:cNvPr id="7" name="Shape 7"/>
          <p:cNvSpPr txBox="1">
            <a:spLocks noGrp="1"/>
          </p:cNvSpPr>
          <p:nvPr>
            <p:ph type="body" idx="1"/>
          </p:nvPr>
        </p:nvSpPr>
        <p:spPr>
          <a:xfrm>
            <a:off x="1732700" y="2255125"/>
            <a:ext cx="4944300" cy="1659900"/>
          </a:xfrm>
          <a:prstGeom prst="rect">
            <a:avLst/>
          </a:prstGeom>
          <a:noFill/>
          <a:ln>
            <a:noFill/>
          </a:ln>
        </p:spPr>
        <p:txBody>
          <a:bodyPr spcFirstLastPara="1" wrap="square" lIns="91425" tIns="91425" rIns="91425" bIns="91425" anchor="t" anchorCtr="0"/>
          <a:lstStyle>
            <a:lvl1pPr marL="457200" lvl="0" indent="-317500">
              <a:spcBef>
                <a:spcPts val="600"/>
              </a:spcBef>
              <a:spcAft>
                <a:spcPts val="0"/>
              </a:spcAft>
              <a:buClr>
                <a:srgbClr val="19BBD5"/>
              </a:buClr>
              <a:buSzPts val="1400"/>
              <a:buFont typeface="Muli"/>
              <a:buChar char="◇"/>
              <a:defRPr>
                <a:solidFill>
                  <a:srgbClr val="C6DAEC"/>
                </a:solidFill>
                <a:latin typeface="Muli"/>
                <a:ea typeface="Muli"/>
                <a:cs typeface="Muli"/>
                <a:sym typeface="Muli"/>
              </a:defRPr>
            </a:lvl1pPr>
            <a:lvl2pPr marL="914400" lvl="1" indent="-317500">
              <a:spcBef>
                <a:spcPts val="0"/>
              </a:spcBef>
              <a:spcAft>
                <a:spcPts val="0"/>
              </a:spcAft>
              <a:buClr>
                <a:srgbClr val="19BBD5"/>
              </a:buClr>
              <a:buSzPts val="1400"/>
              <a:buFont typeface="Muli"/>
              <a:buChar char="￭"/>
              <a:defRPr>
                <a:solidFill>
                  <a:srgbClr val="C6DAEC"/>
                </a:solidFill>
                <a:latin typeface="Muli"/>
                <a:ea typeface="Muli"/>
                <a:cs typeface="Muli"/>
                <a:sym typeface="Muli"/>
              </a:defRPr>
            </a:lvl2pPr>
            <a:lvl3pPr marL="1371600" lvl="2" indent="-317500">
              <a:spcBef>
                <a:spcPts val="0"/>
              </a:spcBef>
              <a:spcAft>
                <a:spcPts val="0"/>
              </a:spcAft>
              <a:buClr>
                <a:srgbClr val="19BBD5"/>
              </a:buClr>
              <a:buSzPts val="1400"/>
              <a:buFont typeface="Muli"/>
              <a:buChar char="￮"/>
              <a:defRPr>
                <a:solidFill>
                  <a:srgbClr val="C6DAEC"/>
                </a:solidFill>
                <a:latin typeface="Muli"/>
                <a:ea typeface="Muli"/>
                <a:cs typeface="Muli"/>
                <a:sym typeface="Muli"/>
              </a:defRPr>
            </a:lvl3pPr>
            <a:lvl4pPr marL="1828800" lvl="3" indent="-317500">
              <a:spcBef>
                <a:spcPts val="0"/>
              </a:spcBef>
              <a:spcAft>
                <a:spcPts val="0"/>
              </a:spcAft>
              <a:buClr>
                <a:srgbClr val="19BBD5"/>
              </a:buClr>
              <a:buSzPts val="1400"/>
              <a:buFont typeface="Muli"/>
              <a:buChar char="●"/>
              <a:defRPr>
                <a:solidFill>
                  <a:srgbClr val="C6DAEC"/>
                </a:solidFill>
                <a:latin typeface="Muli"/>
                <a:ea typeface="Muli"/>
                <a:cs typeface="Muli"/>
                <a:sym typeface="Muli"/>
              </a:defRPr>
            </a:lvl4pPr>
            <a:lvl5pPr marL="2286000" lvl="4" indent="-317500">
              <a:spcBef>
                <a:spcPts val="0"/>
              </a:spcBef>
              <a:spcAft>
                <a:spcPts val="0"/>
              </a:spcAft>
              <a:buClr>
                <a:srgbClr val="19BBD5"/>
              </a:buClr>
              <a:buSzPts val="1400"/>
              <a:buFont typeface="Muli"/>
              <a:buChar char="○"/>
              <a:defRPr>
                <a:solidFill>
                  <a:srgbClr val="C6DAEC"/>
                </a:solidFill>
                <a:latin typeface="Muli"/>
                <a:ea typeface="Muli"/>
                <a:cs typeface="Muli"/>
                <a:sym typeface="Muli"/>
              </a:defRPr>
            </a:lvl5pPr>
            <a:lvl6pPr marL="2743200" lvl="5" indent="-317500">
              <a:spcBef>
                <a:spcPts val="0"/>
              </a:spcBef>
              <a:spcAft>
                <a:spcPts val="0"/>
              </a:spcAft>
              <a:buClr>
                <a:srgbClr val="C6DAEC"/>
              </a:buClr>
              <a:buSzPts val="1400"/>
              <a:buFont typeface="Muli"/>
              <a:buChar char="■"/>
              <a:defRPr>
                <a:solidFill>
                  <a:srgbClr val="C6DAEC"/>
                </a:solidFill>
                <a:latin typeface="Muli"/>
                <a:ea typeface="Muli"/>
                <a:cs typeface="Muli"/>
                <a:sym typeface="Muli"/>
              </a:defRPr>
            </a:lvl6pPr>
            <a:lvl7pPr marL="3200400" lvl="6" indent="-317500">
              <a:spcBef>
                <a:spcPts val="0"/>
              </a:spcBef>
              <a:spcAft>
                <a:spcPts val="0"/>
              </a:spcAft>
              <a:buClr>
                <a:srgbClr val="C6DAEC"/>
              </a:buClr>
              <a:buSzPts val="1400"/>
              <a:buFont typeface="Muli"/>
              <a:buChar char="●"/>
              <a:defRPr>
                <a:solidFill>
                  <a:srgbClr val="C6DAEC"/>
                </a:solidFill>
                <a:latin typeface="Muli"/>
                <a:ea typeface="Muli"/>
                <a:cs typeface="Muli"/>
                <a:sym typeface="Muli"/>
              </a:defRPr>
            </a:lvl7pPr>
            <a:lvl8pPr marL="3657600" lvl="7" indent="-317500">
              <a:spcBef>
                <a:spcPts val="0"/>
              </a:spcBef>
              <a:spcAft>
                <a:spcPts val="0"/>
              </a:spcAft>
              <a:buClr>
                <a:srgbClr val="C6DAEC"/>
              </a:buClr>
              <a:buSzPts val="1400"/>
              <a:buFont typeface="Muli"/>
              <a:buChar char="○"/>
              <a:defRPr>
                <a:solidFill>
                  <a:srgbClr val="C6DAEC"/>
                </a:solidFill>
                <a:latin typeface="Muli"/>
                <a:ea typeface="Muli"/>
                <a:cs typeface="Muli"/>
                <a:sym typeface="Muli"/>
              </a:defRPr>
            </a:lvl8pPr>
            <a:lvl9pPr marL="4114800" lvl="8" indent="-317500">
              <a:spcBef>
                <a:spcPts val="0"/>
              </a:spcBef>
              <a:spcAft>
                <a:spcPts val="0"/>
              </a:spcAft>
              <a:buClr>
                <a:srgbClr val="C6DAEC"/>
              </a:buClr>
              <a:buSzPts val="1400"/>
              <a:buFont typeface="Muli"/>
              <a:buChar char="■"/>
              <a:defRPr>
                <a:solidFill>
                  <a:srgbClr val="C6DAEC"/>
                </a:solidFill>
                <a:latin typeface="Muli"/>
                <a:ea typeface="Muli"/>
                <a:cs typeface="Muli"/>
                <a:sym typeface="Muli"/>
              </a:defRPr>
            </a:lvl9pPr>
          </a:lstStyle>
          <a:p>
            <a:endParaRPr dirty="0"/>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49" r:id="rId3"/>
    <p:sldLayoutId id="2147483650" r:id="rId4"/>
    <p:sldLayoutId id="2147483651" r:id="rId5"/>
    <p:sldLayoutId id="2147483652" r:id="rId6"/>
    <p:sldLayoutId id="2147483653" r:id="rId7"/>
    <p:sldLayoutId id="2147483654" r:id="rId8"/>
    <p:sldLayoutId id="2147483656" r:id="rId9"/>
    <p:sldLayoutId id="2147483659" r:id="rId1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1" i="0" u="none" strike="noStrike" cap="none">
          <a:solidFill>
            <a:schemeClr val="accent1"/>
          </a:solidFill>
          <a:latin typeface="Franchise" charset="0"/>
          <a:ea typeface="Franchise" charset="0"/>
          <a:cs typeface="Franchise" charset="0"/>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Montserrat Regular" charset="0"/>
          <a:ea typeface="Montserrat Regular" charset="0"/>
          <a:cs typeface="Montserrat Regular" charset="0"/>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ctrTitle"/>
          </p:nvPr>
        </p:nvSpPr>
        <p:spPr>
          <a:xfrm>
            <a:off x="615636" y="1991825"/>
            <a:ext cx="7967049" cy="1159800"/>
          </a:xfrm>
          <a:prstGeom prst="rect">
            <a:avLst/>
          </a:prstGeom>
        </p:spPr>
        <p:txBody>
          <a:bodyPr spcFirstLastPara="1" wrap="square" lIns="91425" tIns="91425" rIns="91425" bIns="91425" anchor="ctr" anchorCtr="0">
            <a:noAutofit/>
          </a:bodyPr>
          <a:lstStyle/>
          <a:p>
            <a:pPr lvl="0"/>
            <a:r>
              <a:rPr lang="en-US" dirty="0">
                <a:solidFill>
                  <a:schemeClr val="accent1">
                    <a:lumMod val="50000"/>
                  </a:schemeClr>
                </a:solidFill>
                <a:latin typeface="Arial" panose="020B0604020202020204" pitchFamily="34" charset="0"/>
                <a:cs typeface="Arial" panose="020B0604020202020204" pitchFamily="34" charset="0"/>
              </a:rPr>
              <a:t>Registered Apprenticeship </a:t>
            </a:r>
            <a:r>
              <a:rPr lang="en-US" dirty="0" smtClean="0">
                <a:solidFill>
                  <a:schemeClr val="accent1">
                    <a:lumMod val="50000"/>
                  </a:schemeClr>
                </a:solidFill>
                <a:latin typeface="Arial" panose="020B0604020202020204" pitchFamily="34" charset="0"/>
                <a:cs typeface="Arial" panose="020B0604020202020204" pitchFamily="34" charset="0"/>
              </a:rPr>
              <a:t>Sponsor Guide</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3" name="Shape 393"/>
          <p:cNvSpPr txBox="1">
            <a:spLocks noGrp="1"/>
          </p:cNvSpPr>
          <p:nvPr>
            <p:ph type="body" idx="1"/>
          </p:nvPr>
        </p:nvSpPr>
        <p:spPr>
          <a:xfrm>
            <a:off x="1282651" y="1702875"/>
            <a:ext cx="2374949" cy="3036051"/>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Apprentice </a:t>
            </a:r>
            <a:r>
              <a:rPr lang="en-US" dirty="0">
                <a:latin typeface="Arial" panose="020B0604020202020204" pitchFamily="34" charset="0"/>
                <a:cs typeface="Arial" panose="020B0604020202020204" pitchFamily="34" charset="0"/>
              </a:rPr>
              <a:t>selection and hiring processes</a:t>
            </a:r>
          </a:p>
          <a:p>
            <a:pPr marL="0" lvl="0" indent="0">
              <a:spcBef>
                <a:spcPts val="600"/>
              </a:spcBef>
              <a:spcAft>
                <a:spcPts val="0"/>
              </a:spcAft>
              <a:buNone/>
            </a:pPr>
            <a:endParaRPr dirty="0"/>
          </a:p>
        </p:txBody>
      </p:sp>
      <p:sp>
        <p:nvSpPr>
          <p:cNvPr id="394" name="Shape 394"/>
          <p:cNvSpPr txBox="1">
            <a:spLocks noGrp="1"/>
          </p:cNvSpPr>
          <p:nvPr>
            <p:ph type="body" idx="10"/>
          </p:nvPr>
        </p:nvSpPr>
        <p:spPr>
          <a:xfrm>
            <a:off x="3869218" y="1696693"/>
            <a:ext cx="2374949" cy="3036051"/>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Apprentice </a:t>
            </a:r>
            <a:r>
              <a:rPr lang="en-US" dirty="0">
                <a:latin typeface="Arial" panose="020B0604020202020204" pitchFamily="34" charset="0"/>
                <a:cs typeface="Arial" panose="020B0604020202020204" pitchFamily="34" charset="0"/>
              </a:rPr>
              <a:t>wage scale increase </a:t>
            </a:r>
            <a:r>
              <a:rPr lang="en-US" dirty="0" smtClean="0">
                <a:latin typeface="Arial" panose="020B0604020202020204" pitchFamily="34" charset="0"/>
                <a:cs typeface="Arial" panose="020B0604020202020204" pitchFamily="34" charset="0"/>
              </a:rPr>
              <a:t>process</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Apprentice performance review process</a:t>
            </a:r>
          </a:p>
          <a:p>
            <a:pPr marL="0" lvl="0" indent="0">
              <a:buNone/>
            </a:pPr>
            <a:endParaRPr lang="en-US" dirty="0"/>
          </a:p>
          <a:p>
            <a:pPr marL="285750" lvl="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
        <p:nvSpPr>
          <p:cNvPr id="395" name="Shape 395"/>
          <p:cNvSpPr txBox="1">
            <a:spLocks noGrp="1"/>
          </p:cNvSpPr>
          <p:nvPr>
            <p:ph type="body" idx="11"/>
          </p:nvPr>
        </p:nvSpPr>
        <p:spPr>
          <a:xfrm>
            <a:off x="6455785" y="1696692"/>
            <a:ext cx="2374949" cy="3036051"/>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RSI </a:t>
            </a:r>
            <a:r>
              <a:rPr lang="en-US" dirty="0">
                <a:latin typeface="Arial" panose="020B0604020202020204" pitchFamily="34" charset="0"/>
                <a:cs typeface="Arial" panose="020B0604020202020204" pitchFamily="34" charset="0"/>
              </a:rPr>
              <a:t>delivery, education providers</a:t>
            </a: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Training agents; mentoring and OJT delivery</a:t>
            </a:r>
          </a:p>
          <a:p>
            <a:pPr marL="0" lvl="0" indent="0">
              <a:spcBef>
                <a:spcPts val="600"/>
              </a:spcBef>
              <a:spcAft>
                <a:spcPts val="0"/>
              </a:spcAft>
              <a:buNone/>
            </a:pPr>
            <a:endParaRPr dirty="0"/>
          </a:p>
        </p:txBody>
      </p:sp>
      <p:sp>
        <p:nvSpPr>
          <p:cNvPr id="392" name="Shape 392"/>
          <p:cNvSpPr txBox="1">
            <a:spLocks noGrp="1"/>
          </p:cNvSpPr>
          <p:nvPr>
            <p:ph type="title"/>
          </p:nvPr>
        </p:nvSpPr>
        <p:spPr>
          <a:xfrm>
            <a:off x="1282651" y="916837"/>
            <a:ext cx="7382378" cy="779855"/>
          </a:xfrm>
          <a:prstGeom prst="rect">
            <a:avLst/>
          </a:prstGeom>
        </p:spPr>
        <p:txBody>
          <a:bodyPr spcFirstLastPara="1" wrap="square" lIns="91425" tIns="91425" rIns="91425" bIns="91425" anchor="b" anchorCtr="0">
            <a:noAutofit/>
          </a:bodyPr>
          <a:lstStyle/>
          <a:p>
            <a:pPr lvl="0" algn="ctr"/>
            <a:r>
              <a:rPr lang="en-US" dirty="0"/>
              <a:t>Monitoring Apprenticeship Program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0600" y="1133616"/>
            <a:ext cx="8022771" cy="779855"/>
          </a:xfrm>
        </p:spPr>
        <p:txBody>
          <a:bodyPr/>
          <a:lstStyle/>
          <a:p>
            <a:pPr lvl="0" algn="ctr" defTabSz="755650">
              <a:lnSpc>
                <a:spcPct val="90000"/>
              </a:lnSpc>
              <a:spcBef>
                <a:spcPct val="0"/>
              </a:spcBef>
              <a:spcAft>
                <a:spcPct val="35000"/>
              </a:spcAft>
            </a:pPr>
            <a:r>
              <a:rPr lang="en-US" dirty="0"/>
              <a:t>Management of Apprentices</a:t>
            </a:r>
            <a:r>
              <a:rPr lang="en-US" b="0" dirty="0"/>
              <a:t>​</a:t>
            </a:r>
            <a:endParaRPr lang="en-US" dirty="0">
              <a:solidFill>
                <a:schemeClr val="accent6">
                  <a:lumMod val="50000"/>
                </a:schemeClr>
              </a:solidFill>
              <a:latin typeface="Arial" panose="020B0604020202020204" pitchFamily="34" charset="0"/>
              <a:cs typeface="Arial" panose="020B0604020202020204" pitchFamily="34" charset="0"/>
            </a:endParaRPr>
          </a:p>
        </p:txBody>
      </p:sp>
      <p:sp>
        <p:nvSpPr>
          <p:cNvPr id="7" name="Text Placeholder 6"/>
          <p:cNvSpPr>
            <a:spLocks noGrp="1"/>
          </p:cNvSpPr>
          <p:nvPr>
            <p:ph type="body" idx="1"/>
          </p:nvPr>
        </p:nvSpPr>
        <p:spPr>
          <a:xfrm>
            <a:off x="903514" y="1702419"/>
            <a:ext cx="7119257" cy="3036051"/>
          </a:xfrm>
        </p:spPr>
        <p:txBody>
          <a:bodyPr/>
          <a:lstStyle/>
          <a:p>
            <a:pPr fontAlgn="base"/>
            <a:r>
              <a:rPr lang="en-US" dirty="0"/>
              <a:t>Register apprentices with Labor &amp; industries​</a:t>
            </a:r>
          </a:p>
          <a:p>
            <a:pPr fontAlgn="base"/>
            <a:r>
              <a:rPr lang="en-US" dirty="0"/>
              <a:t>Update </a:t>
            </a:r>
            <a:r>
              <a:rPr lang="en-US" dirty="0" smtClean="0"/>
              <a:t>status</a:t>
            </a:r>
          </a:p>
          <a:p>
            <a:pPr fontAlgn="base"/>
            <a:r>
              <a:rPr lang="en-US" dirty="0" smtClean="0"/>
              <a:t>Monitor </a:t>
            </a:r>
            <a:r>
              <a:rPr lang="en-US" dirty="0"/>
              <a:t>RSI and OJT hours​</a:t>
            </a:r>
          </a:p>
          <a:p>
            <a:pPr fontAlgn="base"/>
            <a:r>
              <a:rPr lang="en-US" dirty="0"/>
              <a:t>Provide wage scale increases based on RSI and OJT completion​</a:t>
            </a:r>
          </a:p>
          <a:p>
            <a:pPr fontAlgn="base"/>
            <a:r>
              <a:rPr lang="en-US" dirty="0"/>
              <a:t>Request/award certificates of completion to apprentice graduates​</a:t>
            </a:r>
          </a:p>
          <a:p>
            <a:pPr marL="139700" indent="0" fontAlgn="base">
              <a:buNone/>
            </a:pPr>
            <a:r>
              <a:rPr lang="en-US" dirty="0"/>
              <a:t>​</a:t>
            </a:r>
          </a:p>
        </p:txBody>
      </p:sp>
    </p:spTree>
    <p:extLst>
      <p:ext uri="{BB962C8B-B14F-4D97-AF65-F5344CB8AC3E}">
        <p14:creationId xmlns:p14="http://schemas.microsoft.com/office/powerpoint/2010/main" val="34302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0600" y="1133616"/>
            <a:ext cx="8022771" cy="779855"/>
          </a:xfrm>
        </p:spPr>
        <p:txBody>
          <a:bodyPr/>
          <a:lstStyle/>
          <a:p>
            <a:pPr lvl="0" algn="ctr" defTabSz="755650">
              <a:lnSpc>
                <a:spcPct val="90000"/>
              </a:lnSpc>
              <a:spcBef>
                <a:spcPct val="0"/>
              </a:spcBef>
              <a:spcAft>
                <a:spcPct val="35000"/>
              </a:spcAft>
            </a:pPr>
            <a:r>
              <a:rPr lang="en-US" dirty="0" smtClean="0">
                <a:solidFill>
                  <a:schemeClr val="accent6">
                    <a:lumMod val="50000"/>
                  </a:schemeClr>
                </a:solidFill>
                <a:latin typeface="Arial" panose="020B0604020202020204" pitchFamily="34" charset="0"/>
                <a:cs typeface="Arial" panose="020B0604020202020204" pitchFamily="34" charset="0"/>
              </a:rPr>
              <a:t>Washington and DOL</a:t>
            </a:r>
            <a:endParaRPr lang="en-US" dirty="0">
              <a:solidFill>
                <a:schemeClr val="accent6">
                  <a:lumMod val="50000"/>
                </a:schemeClr>
              </a:solidFill>
              <a:latin typeface="Arial" panose="020B0604020202020204" pitchFamily="34" charset="0"/>
              <a:cs typeface="Arial" panose="020B0604020202020204" pitchFamily="34" charset="0"/>
            </a:endParaRPr>
          </a:p>
        </p:txBody>
      </p:sp>
      <p:sp>
        <p:nvSpPr>
          <p:cNvPr id="7" name="Text Placeholder 6"/>
          <p:cNvSpPr>
            <a:spLocks noGrp="1"/>
          </p:cNvSpPr>
          <p:nvPr>
            <p:ph type="body" idx="1"/>
          </p:nvPr>
        </p:nvSpPr>
        <p:spPr>
          <a:xfrm>
            <a:off x="1282651" y="1681104"/>
            <a:ext cx="6435320" cy="3036051"/>
          </a:xfrm>
        </p:spPr>
        <p:txBody>
          <a:bodyPr/>
          <a:lstStyle/>
          <a:p>
            <a:r>
              <a:rPr lang="en-US" sz="2000" dirty="0">
                <a:latin typeface="Arial" panose="020B0604020202020204" pitchFamily="34" charset="0"/>
                <a:cs typeface="Arial" panose="020B0604020202020204" pitchFamily="34" charset="0"/>
              </a:rPr>
              <a:t>The U.S. Department of Labor </a:t>
            </a:r>
            <a:r>
              <a:rPr lang="en-US" sz="2000" dirty="0" smtClean="0">
                <a:latin typeface="Arial" panose="020B0604020202020204" pitchFamily="34" charset="0"/>
                <a:cs typeface="Arial" panose="020B0604020202020204" pitchFamily="34" charset="0"/>
              </a:rPr>
              <a:t>has </a:t>
            </a:r>
            <a:r>
              <a:rPr lang="en-US" sz="2000" dirty="0">
                <a:latin typeface="Arial" panose="020B0604020202020204" pitchFamily="34" charset="0"/>
                <a:cs typeface="Arial" panose="020B0604020202020204" pitchFamily="34" charset="0"/>
              </a:rPr>
              <a:t>registered apprenticeship that </a:t>
            </a:r>
            <a:r>
              <a:rPr lang="en-US" sz="2000" dirty="0" smtClean="0">
                <a:latin typeface="Arial" panose="020B0604020202020204" pitchFamily="34" charset="0"/>
                <a:cs typeface="Arial" panose="020B0604020202020204" pitchFamily="34" charset="0"/>
              </a:rPr>
              <a:t>works </a:t>
            </a:r>
            <a:r>
              <a:rPr lang="en-US" sz="2000" dirty="0">
                <a:latin typeface="Arial" panose="020B0604020202020204" pitchFamily="34" charset="0"/>
                <a:cs typeface="Arial" panose="020B0604020202020204" pitchFamily="34" charset="0"/>
              </a:rPr>
              <a:t>in partnership with </a:t>
            </a:r>
            <a:r>
              <a:rPr lang="en-US" sz="2000" dirty="0" smtClean="0">
                <a:latin typeface="Arial" panose="020B0604020202020204" pitchFamily="34" charset="0"/>
                <a:cs typeface="Arial" panose="020B0604020202020204" pitchFamily="34" charset="0"/>
              </a:rPr>
              <a:t>the Washington State Apprenticeship and Training Council.</a:t>
            </a:r>
          </a:p>
          <a:p>
            <a:r>
              <a:rPr lang="en-US" sz="2000" smtClean="0">
                <a:latin typeface="Arial" panose="020B0604020202020204" pitchFamily="34" charset="0"/>
                <a:cs typeface="Arial" panose="020B0604020202020204" pitchFamily="34" charset="0"/>
              </a:rPr>
              <a:t>State apprenticeship consultants </a:t>
            </a:r>
            <a:r>
              <a:rPr lang="en-US" sz="2000" dirty="0" smtClean="0">
                <a:latin typeface="Arial" panose="020B0604020202020204" pitchFamily="34" charset="0"/>
                <a:cs typeface="Arial" panose="020B0604020202020204" pitchFamily="34" charset="0"/>
              </a:rPr>
              <a:t>are </a:t>
            </a:r>
            <a:r>
              <a:rPr lang="en-US" sz="2000" dirty="0">
                <a:latin typeface="Arial" panose="020B0604020202020204" pitchFamily="34" charset="0"/>
                <a:cs typeface="Arial" panose="020B0604020202020204" pitchFamily="34" charset="0"/>
              </a:rPr>
              <a:t>able to </a:t>
            </a:r>
            <a:r>
              <a:rPr lang="en-US" sz="2000" dirty="0" smtClean="0">
                <a:latin typeface="Arial" panose="020B0604020202020204" pitchFamily="34" charset="0"/>
                <a:cs typeface="Arial" panose="020B0604020202020204" pitchFamily="34" charset="0"/>
              </a:rPr>
              <a:t>provide one-on-one support </a:t>
            </a:r>
            <a:r>
              <a:rPr lang="en-US" sz="2000" smtClean="0">
                <a:latin typeface="Arial" panose="020B0604020202020204" pitchFamily="34" charset="0"/>
                <a:cs typeface="Arial" panose="020B0604020202020204" pitchFamily="34" charset="0"/>
              </a:rPr>
              <a:t>to employers.</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Registering </a:t>
            </a:r>
            <a:r>
              <a:rPr lang="en-US" sz="2000" dirty="0">
                <a:latin typeface="Arial" panose="020B0604020202020204" pitchFamily="34" charset="0"/>
                <a:cs typeface="Arial" panose="020B0604020202020204" pitchFamily="34" charset="0"/>
              </a:rPr>
              <a:t>your apprenticeship with the </a:t>
            </a:r>
            <a:r>
              <a:rPr lang="en-US" sz="2000" dirty="0" smtClean="0">
                <a:latin typeface="Arial" panose="020B0604020202020204" pitchFamily="34" charset="0"/>
                <a:cs typeface="Arial" panose="020B0604020202020204" pitchFamily="34" charset="0"/>
              </a:rPr>
              <a:t>State </a:t>
            </a:r>
            <a:r>
              <a:rPr lang="en-US" sz="2000" dirty="0">
                <a:latin typeface="Arial" panose="020B0604020202020204" pitchFamily="34" charset="0"/>
                <a:cs typeface="Arial" panose="020B0604020202020204" pitchFamily="34" charset="0"/>
              </a:rPr>
              <a:t>of Washington helps ensure rigorous standards for occupations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715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Shape 406"/>
        <p:cNvGrpSpPr/>
        <p:nvPr/>
      </p:nvGrpSpPr>
      <p:grpSpPr>
        <a:xfrm>
          <a:off x="0" y="0"/>
          <a:ext cx="0" cy="0"/>
          <a:chOff x="0" y="0"/>
          <a:chExt cx="0" cy="0"/>
        </a:xfrm>
      </p:grpSpPr>
      <p:sp>
        <p:nvSpPr>
          <p:cNvPr id="3" name="TextBox 2"/>
          <p:cNvSpPr txBox="1"/>
          <p:nvPr/>
        </p:nvSpPr>
        <p:spPr>
          <a:xfrm>
            <a:off x="2158061" y="174171"/>
            <a:ext cx="4808795" cy="830997"/>
          </a:xfrm>
          <a:prstGeom prst="rect">
            <a:avLst/>
          </a:prstGeom>
          <a:noFill/>
        </p:spPr>
        <p:txBody>
          <a:bodyPr wrap="square" rtlCol="0">
            <a:spAutoFit/>
          </a:bodyPr>
          <a:lstStyle/>
          <a:p>
            <a:r>
              <a:rPr lang="en-US" sz="4800" dirty="0" smtClean="0">
                <a:solidFill>
                  <a:schemeClr val="bg1"/>
                </a:solidFill>
                <a:latin typeface="Franchise" charset="0"/>
                <a:ea typeface="Franchise" charset="0"/>
                <a:cs typeface="Franchise" charset="0"/>
              </a:rPr>
              <a:t>Sponsor models</a:t>
            </a:r>
            <a:endParaRPr lang="en-US" sz="4800" dirty="0">
              <a:solidFill>
                <a:schemeClr val="bg1"/>
              </a:solidFill>
              <a:latin typeface="Franchise" charset="0"/>
              <a:ea typeface="Franchise" charset="0"/>
              <a:cs typeface="Franchise" charset="0"/>
            </a:endParaRPr>
          </a:p>
        </p:txBody>
      </p:sp>
      <p:sp>
        <p:nvSpPr>
          <p:cNvPr id="2" name="TextBox 1"/>
          <p:cNvSpPr txBox="1"/>
          <p:nvPr/>
        </p:nvSpPr>
        <p:spPr>
          <a:xfrm>
            <a:off x="555172" y="1251857"/>
            <a:ext cx="4680858" cy="3416320"/>
          </a:xfrm>
          <a:prstGeom prst="rect">
            <a:avLst/>
          </a:prstGeom>
          <a:noFill/>
        </p:spPr>
        <p:txBody>
          <a:bodyPr wrap="square" rtlCol="0">
            <a:spAutoFit/>
          </a:bodyPr>
          <a:lstStyle/>
          <a:p>
            <a:pPr marL="342900" indent="-342900">
              <a:buFont typeface="Arial" panose="020B0604020202020204" pitchFamily="34" charset="0"/>
              <a:buChar char="•"/>
            </a:pPr>
            <a:r>
              <a:rPr lang="en-US" sz="2400" b="1" i="1" dirty="0" smtClean="0">
                <a:latin typeface="Arial" panose="020B0604020202020204" pitchFamily="34" charset="0"/>
                <a:cs typeface="Arial" panose="020B0604020202020204" pitchFamily="34" charset="0"/>
              </a:rPr>
              <a:t>Training Trust</a:t>
            </a: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i="1" dirty="0" smtClean="0">
                <a:latin typeface="Arial" panose="020B0604020202020204" pitchFamily="34" charset="0"/>
                <a:cs typeface="Arial" panose="020B0604020202020204" pitchFamily="34" charset="0"/>
              </a:rPr>
              <a:t>Intermediary</a:t>
            </a:r>
            <a:r>
              <a:rPr lang="en-US" sz="24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b="1" i="1" dirty="0" smtClean="0">
                <a:latin typeface="Arial" panose="020B0604020202020204" pitchFamily="34" charset="0"/>
                <a:cs typeface="Arial" panose="020B0604020202020204" pitchFamily="34" charset="0"/>
              </a:rPr>
              <a:t>Single Employer </a:t>
            </a:r>
          </a:p>
          <a:p>
            <a:pPr marL="342900" indent="-342900">
              <a:buFont typeface="Arial" panose="020B0604020202020204" pitchFamily="34" charset="0"/>
              <a:buChar char="•"/>
            </a:pPr>
            <a:r>
              <a:rPr lang="en-US" sz="2400" b="1" i="1" dirty="0" smtClean="0">
                <a:latin typeface="Arial" panose="020B0604020202020204" pitchFamily="34" charset="0"/>
                <a:cs typeface="Arial" panose="020B0604020202020204" pitchFamily="34" charset="0"/>
              </a:rPr>
              <a:t>Industry Associations</a:t>
            </a:r>
          </a:p>
          <a:p>
            <a:pPr marL="342900" indent="-342900">
              <a:buFont typeface="Arial" panose="020B0604020202020204" pitchFamily="34" charset="0"/>
              <a:buChar char="•"/>
            </a:pPr>
            <a:r>
              <a:rPr lang="en-US" sz="2400" b="1" i="1" dirty="0" smtClean="0">
                <a:latin typeface="Arial" panose="020B0604020202020204" pitchFamily="34" charset="0"/>
                <a:cs typeface="Arial" panose="020B0604020202020204" pitchFamily="34" charset="0"/>
              </a:rPr>
              <a:t>Be </a:t>
            </a:r>
            <a:r>
              <a:rPr lang="en-US" sz="2400" b="1" i="1" dirty="0">
                <a:latin typeface="Arial" panose="020B0604020202020204" pitchFamily="34" charset="0"/>
                <a:cs typeface="Arial" panose="020B0604020202020204" pitchFamily="34" charset="0"/>
              </a:rPr>
              <a:t>creative</a:t>
            </a:r>
            <a:r>
              <a:rPr lang="en-US" sz="2400" dirty="0">
                <a:latin typeface="Arial" panose="020B0604020202020204" pitchFamily="34" charset="0"/>
                <a:cs typeface="Arial" panose="020B0604020202020204" pitchFamily="34" charset="0"/>
              </a:rPr>
              <a:t>, there are many ways to achieve these goals as a single employer or with industry partners.</a:t>
            </a:r>
          </a:p>
          <a:p>
            <a:pPr marL="28575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The process is simple</a:t>
            </a:r>
            <a:endParaRPr dirty="0"/>
          </a:p>
        </p:txBody>
      </p:sp>
      <p:sp>
        <p:nvSpPr>
          <p:cNvPr id="456" name="Shape 456"/>
          <p:cNvSpPr/>
          <p:nvPr/>
        </p:nvSpPr>
        <p:spPr>
          <a:xfrm>
            <a:off x="1676400" y="2328350"/>
            <a:ext cx="2102033" cy="1325100"/>
          </a:xfrm>
          <a:prstGeom prst="homePlate">
            <a:avLst>
              <a:gd name="adj" fmla="val 30129"/>
            </a:avLst>
          </a:prstGeom>
          <a:noFill/>
          <a:ln w="114300" cap="flat" cmpd="sng">
            <a:solidFill>
              <a:schemeClr val="accent1"/>
            </a:solidFill>
            <a:prstDash val="solid"/>
            <a:miter lim="800000"/>
            <a:headEnd type="none" w="med" len="med"/>
            <a:tailEnd type="none" w="med" len="med"/>
          </a:ln>
        </p:spPr>
        <p:txBody>
          <a:bodyPr spcFirstLastPara="1" wrap="square" lIns="91425" tIns="91425" rIns="91425" bIns="91425" anchor="ctr" anchorCtr="0">
            <a:noAutofit/>
          </a:bodyPr>
          <a:lstStyle/>
          <a:p>
            <a:pPr marL="0" lvl="0" indent="0" algn="ctr">
              <a:spcBef>
                <a:spcPts val="0"/>
              </a:spcBef>
              <a:spcAft>
                <a:spcPts val="0"/>
              </a:spcAft>
              <a:buNone/>
            </a:pPr>
            <a:r>
              <a:rPr lang="en" dirty="0" smtClean="0">
                <a:solidFill>
                  <a:schemeClr val="bg2"/>
                </a:solidFill>
                <a:latin typeface="Montserrat Regular" charset="0"/>
                <a:ea typeface="Montserrat Regular" charset="0"/>
                <a:cs typeface="Montserrat Regular" charset="0"/>
                <a:sym typeface="Muli"/>
              </a:rPr>
              <a:t>Design new Occupation Standards and create business plan</a:t>
            </a:r>
            <a:endParaRPr dirty="0">
              <a:solidFill>
                <a:schemeClr val="bg2"/>
              </a:solidFill>
              <a:latin typeface="Montserrat Regular" charset="0"/>
              <a:ea typeface="Montserrat Regular" charset="0"/>
              <a:cs typeface="Montserrat Regular" charset="0"/>
              <a:sym typeface="Muli"/>
            </a:endParaRPr>
          </a:p>
        </p:txBody>
      </p:sp>
      <p:sp>
        <p:nvSpPr>
          <p:cNvPr id="457" name="Shape 457"/>
          <p:cNvSpPr/>
          <p:nvPr/>
        </p:nvSpPr>
        <p:spPr>
          <a:xfrm>
            <a:off x="3584005" y="2328350"/>
            <a:ext cx="2163652" cy="1325100"/>
          </a:xfrm>
          <a:prstGeom prst="chevron">
            <a:avLst>
              <a:gd name="adj" fmla="val 29853"/>
            </a:avLst>
          </a:prstGeom>
          <a:noFill/>
          <a:ln w="114300" cap="flat" cmpd="sng">
            <a:solidFill>
              <a:schemeClr val="accent2"/>
            </a:solidFill>
            <a:prstDash val="solid"/>
            <a:round/>
            <a:headEnd type="none" w="med" len="med"/>
            <a:tailEnd type="none" w="med" len="med"/>
          </a:ln>
        </p:spPr>
        <p:txBody>
          <a:bodyPr spcFirstLastPara="1" wrap="square" lIns="91425" tIns="91425" rIns="91425" bIns="91425" anchor="ctr" anchorCtr="0">
            <a:noAutofit/>
          </a:bodyPr>
          <a:lstStyle/>
          <a:p>
            <a:pPr marL="0" lvl="0" indent="0" algn="ctr">
              <a:spcBef>
                <a:spcPts val="0"/>
              </a:spcBef>
              <a:spcAft>
                <a:spcPts val="0"/>
              </a:spcAft>
              <a:buNone/>
            </a:pPr>
            <a:r>
              <a:rPr lang="en" dirty="0" smtClean="0">
                <a:solidFill>
                  <a:schemeClr val="bg2"/>
                </a:solidFill>
                <a:latin typeface="Montserrat Regular" charset="0"/>
                <a:ea typeface="Montserrat Regular" charset="0"/>
                <a:cs typeface="Montserrat Regular" charset="0"/>
                <a:sym typeface="Muli"/>
              </a:rPr>
              <a:t>Register new standard with Labor and Industries</a:t>
            </a:r>
            <a:endParaRPr dirty="0">
              <a:solidFill>
                <a:schemeClr val="bg2"/>
              </a:solidFill>
              <a:latin typeface="Montserrat Regular" charset="0"/>
              <a:ea typeface="Montserrat Regular" charset="0"/>
              <a:cs typeface="Montserrat Regular" charset="0"/>
              <a:sym typeface="Muli"/>
            </a:endParaRPr>
          </a:p>
        </p:txBody>
      </p:sp>
      <p:sp>
        <p:nvSpPr>
          <p:cNvPr id="458" name="Shape 458"/>
          <p:cNvSpPr/>
          <p:nvPr/>
        </p:nvSpPr>
        <p:spPr>
          <a:xfrm>
            <a:off x="5612587" y="2328350"/>
            <a:ext cx="2181584" cy="1325100"/>
          </a:xfrm>
          <a:prstGeom prst="chevron">
            <a:avLst>
              <a:gd name="adj" fmla="val 29853"/>
            </a:avLst>
          </a:prstGeom>
          <a:noFill/>
          <a:ln w="114300" cap="flat" cmpd="sng">
            <a:solidFill>
              <a:schemeClr val="accent3"/>
            </a:solidFill>
            <a:prstDash val="solid"/>
            <a:round/>
            <a:headEnd type="none" w="med" len="med"/>
            <a:tailEnd type="none" w="med" len="med"/>
          </a:ln>
        </p:spPr>
        <p:txBody>
          <a:bodyPr spcFirstLastPara="1" wrap="square" lIns="91425" tIns="91425" rIns="91425" bIns="91425" anchor="ctr" anchorCtr="0">
            <a:noAutofit/>
          </a:bodyPr>
          <a:lstStyle/>
          <a:p>
            <a:pPr marL="0" lvl="0" indent="0" algn="ctr">
              <a:spcBef>
                <a:spcPts val="0"/>
              </a:spcBef>
              <a:spcAft>
                <a:spcPts val="0"/>
              </a:spcAft>
              <a:buNone/>
            </a:pPr>
            <a:r>
              <a:rPr lang="en" dirty="0" smtClean="0">
                <a:solidFill>
                  <a:schemeClr val="bg2"/>
                </a:solidFill>
                <a:latin typeface="Montserrat Regular" charset="0"/>
                <a:ea typeface="Montserrat Regular" charset="0"/>
                <a:cs typeface="Montserrat Regular" charset="0"/>
                <a:sym typeface="Muli"/>
              </a:rPr>
              <a:t>Start your new  apprenticeship program</a:t>
            </a:r>
            <a:endParaRPr dirty="0">
              <a:solidFill>
                <a:schemeClr val="bg2"/>
              </a:solidFill>
              <a:latin typeface="Montserrat Regular" charset="0"/>
              <a:ea typeface="Montserrat Regular" charset="0"/>
              <a:cs typeface="Montserrat Regular" charset="0"/>
              <a:sym typeface="Mul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Shape 368"/>
          <p:cNvSpPr txBox="1">
            <a:spLocks noGrp="1"/>
          </p:cNvSpPr>
          <p:nvPr>
            <p:ph type="ctrTitle" idx="4294967295"/>
          </p:nvPr>
        </p:nvSpPr>
        <p:spPr>
          <a:xfrm>
            <a:off x="3073673" y="915297"/>
            <a:ext cx="4991100" cy="847572"/>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sz="6000" dirty="0" smtClean="0">
                <a:solidFill>
                  <a:schemeClr val="accent1"/>
                </a:solidFill>
                <a:latin typeface="Franchise" charset="0"/>
                <a:ea typeface="Franchise" charset="0"/>
                <a:cs typeface="Franchise" charset="0"/>
              </a:rPr>
              <a:t>Thanks!</a:t>
            </a:r>
            <a:endParaRPr sz="6000" dirty="0">
              <a:solidFill>
                <a:schemeClr val="accent1"/>
              </a:solidFill>
              <a:latin typeface="Franchise" charset="0"/>
              <a:ea typeface="Franchise" charset="0"/>
              <a:cs typeface="Franchise" charset="0"/>
            </a:endParaRPr>
          </a:p>
        </p:txBody>
      </p:sp>
      <p:sp>
        <p:nvSpPr>
          <p:cNvPr id="369" name="Shape 369"/>
          <p:cNvSpPr txBox="1">
            <a:spLocks noGrp="1"/>
          </p:cNvSpPr>
          <p:nvPr>
            <p:ph type="subTitle" idx="4294967295"/>
          </p:nvPr>
        </p:nvSpPr>
        <p:spPr>
          <a:xfrm>
            <a:off x="3073673" y="1810575"/>
            <a:ext cx="4333800" cy="2236639"/>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2400" dirty="0" smtClean="0">
                <a:solidFill>
                  <a:schemeClr val="bg2"/>
                </a:solidFill>
                <a:latin typeface="Montserrat Regular" charset="0"/>
                <a:ea typeface="Montserrat Regular" charset="0"/>
                <a:cs typeface="Montserrat Regular" charset="0"/>
              </a:rPr>
              <a:t>Any questions?</a:t>
            </a:r>
          </a:p>
        </p:txBody>
      </p:sp>
      <p:sp>
        <p:nvSpPr>
          <p:cNvPr id="379" name="Shape 379"/>
          <p:cNvSpPr/>
          <p:nvPr/>
        </p:nvSpPr>
        <p:spPr>
          <a:xfrm rot="2327381">
            <a:off x="1220786" y="1598881"/>
            <a:ext cx="443468" cy="423388"/>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315" y="265641"/>
            <a:ext cx="1778492" cy="2057400"/>
          </a:xfrm>
          <a:prstGeom prst="rect">
            <a:avLst/>
          </a:prstGeom>
        </p:spPr>
      </p:pic>
      <p:sp>
        <p:nvSpPr>
          <p:cNvPr id="2" name="TextBox 1"/>
          <p:cNvSpPr txBox="1"/>
          <p:nvPr/>
        </p:nvSpPr>
        <p:spPr>
          <a:xfrm>
            <a:off x="1747970" y="3003889"/>
            <a:ext cx="4867143" cy="461665"/>
          </a:xfrm>
          <a:prstGeom prst="rect">
            <a:avLst/>
          </a:prstGeom>
          <a:noFill/>
        </p:spPr>
        <p:txBody>
          <a:bodyPr wrap="square" rtlCol="0">
            <a:spAutoFit/>
          </a:bodyPr>
          <a:lstStyle/>
          <a:p>
            <a:endParaRPr lang="en-US" sz="2400" dirty="0" smtClean="0">
              <a:solidFill>
                <a:schemeClr val="bg2"/>
              </a:solidFill>
              <a:latin typeface="Montserrat" charset="0"/>
              <a:ea typeface="Montserrat" charset="0"/>
              <a:cs typeface="Montserrat" charset="0"/>
            </a:endParaRPr>
          </a:p>
        </p:txBody>
      </p:sp>
      <p:pic>
        <p:nvPicPr>
          <p:cNvPr id="3" name="Picture 2"/>
          <p:cNvPicPr>
            <a:picLocks noChangeAspect="1"/>
          </p:cNvPicPr>
          <p:nvPr/>
        </p:nvPicPr>
        <p:blipFill>
          <a:blip r:embed="rId4"/>
          <a:stretch>
            <a:fillRect/>
          </a:stretch>
        </p:blipFill>
        <p:spPr>
          <a:xfrm>
            <a:off x="677981" y="4094920"/>
            <a:ext cx="6565782" cy="928688"/>
          </a:xfrm>
          <a:prstGeom prst="rect">
            <a:avLst/>
          </a:prstGeom>
        </p:spPr>
      </p:pic>
    </p:spTree>
    <p:extLst>
      <p:ext uri="{BB962C8B-B14F-4D97-AF65-F5344CB8AC3E}">
        <p14:creationId xmlns:p14="http://schemas.microsoft.com/office/powerpoint/2010/main" val="586596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Shape 368"/>
          <p:cNvSpPr txBox="1">
            <a:spLocks noGrp="1"/>
          </p:cNvSpPr>
          <p:nvPr>
            <p:ph type="ctrTitle" idx="4294967295"/>
          </p:nvPr>
        </p:nvSpPr>
        <p:spPr>
          <a:xfrm>
            <a:off x="2918127" y="907141"/>
            <a:ext cx="5744402" cy="847572"/>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6000" dirty="0" smtClean="0">
                <a:solidFill>
                  <a:schemeClr val="accent1"/>
                </a:solidFill>
                <a:latin typeface="Franchise" charset="0"/>
                <a:ea typeface="Franchise" charset="0"/>
                <a:cs typeface="Franchise" charset="0"/>
              </a:rPr>
              <a:t>Apprenticeship</a:t>
            </a:r>
            <a:endParaRPr sz="6000" dirty="0">
              <a:solidFill>
                <a:schemeClr val="accent1"/>
              </a:solidFill>
              <a:latin typeface="Franchise" charset="0"/>
              <a:ea typeface="Franchise" charset="0"/>
              <a:cs typeface="Franchise" charset="0"/>
            </a:endParaRPr>
          </a:p>
        </p:txBody>
      </p:sp>
      <p:sp>
        <p:nvSpPr>
          <p:cNvPr id="369" name="Shape 369"/>
          <p:cNvSpPr txBox="1">
            <a:spLocks noGrp="1"/>
          </p:cNvSpPr>
          <p:nvPr>
            <p:ph type="subTitle" idx="4294967295"/>
          </p:nvPr>
        </p:nvSpPr>
        <p:spPr>
          <a:xfrm>
            <a:off x="2027975" y="2009751"/>
            <a:ext cx="6183517" cy="2236639"/>
          </a:xfrm>
          <a:prstGeom prst="rect">
            <a:avLst/>
          </a:prstGeom>
        </p:spPr>
        <p:txBody>
          <a:bodyPr spcFirstLastPara="1" wrap="square" lIns="91425" tIns="91425" rIns="91425" bIns="91425" anchor="t" anchorCtr="0">
            <a:noAutofit/>
          </a:bodyPr>
          <a:lstStyle/>
          <a:p>
            <a:r>
              <a:rPr lang="en-US" sz="2400" dirty="0" smtClean="0">
                <a:solidFill>
                  <a:schemeClr val="accent6">
                    <a:lumMod val="50000"/>
                  </a:schemeClr>
                </a:solidFill>
                <a:latin typeface="Arial" panose="020B0604020202020204" pitchFamily="34" charset="0"/>
                <a:cs typeface="Arial" panose="020B0604020202020204" pitchFamily="34" charset="0"/>
              </a:rPr>
              <a:t>Registered apprenticeship can help employers solve workforce </a:t>
            </a:r>
            <a:r>
              <a:rPr lang="en-US" sz="2400" dirty="0">
                <a:solidFill>
                  <a:schemeClr val="accent6">
                    <a:lumMod val="50000"/>
                  </a:schemeClr>
                </a:solidFill>
                <a:latin typeface="Arial" panose="020B0604020202020204" pitchFamily="34" charset="0"/>
                <a:cs typeface="Arial" panose="020B0604020202020204" pitchFamily="34" charset="0"/>
              </a:rPr>
              <a:t>challenges </a:t>
            </a:r>
            <a:r>
              <a:rPr lang="en-US" sz="2400" dirty="0" smtClean="0">
                <a:solidFill>
                  <a:schemeClr val="accent6">
                    <a:lumMod val="50000"/>
                  </a:schemeClr>
                </a:solidFill>
                <a:latin typeface="Arial" panose="020B0604020202020204" pitchFamily="34" charset="0"/>
                <a:cs typeface="Arial" panose="020B0604020202020204" pitchFamily="34" charset="0"/>
              </a:rPr>
              <a:t>like skills-gap from retirements, lack of skilled training and low retention rates?  </a:t>
            </a:r>
            <a:endParaRPr lang="en-US" sz="2400" dirty="0">
              <a:solidFill>
                <a:schemeClr val="accent6">
                  <a:lumMod val="50000"/>
                </a:schemeClr>
              </a:solidFill>
              <a:latin typeface="Arial" panose="020B0604020202020204" pitchFamily="34" charset="0"/>
              <a:cs typeface="Arial" panose="020B0604020202020204" pitchFamily="34" charset="0"/>
            </a:endParaRPr>
          </a:p>
        </p:txBody>
      </p:sp>
      <p:sp>
        <p:nvSpPr>
          <p:cNvPr id="379" name="Shape 379"/>
          <p:cNvSpPr/>
          <p:nvPr/>
        </p:nvSpPr>
        <p:spPr>
          <a:xfrm rot="2327381">
            <a:off x="1220786" y="1598881"/>
            <a:ext cx="443468" cy="423388"/>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315" y="262674"/>
            <a:ext cx="1781057" cy="206036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ctrTitle"/>
          </p:nvPr>
        </p:nvSpPr>
        <p:spPr>
          <a:xfrm>
            <a:off x="2623457" y="995522"/>
            <a:ext cx="60960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smtClean="0"/>
              <a:t>Where do you start?</a:t>
            </a:r>
            <a:endParaRPr dirty="0"/>
          </a:p>
        </p:txBody>
      </p:sp>
      <p:sp>
        <p:nvSpPr>
          <p:cNvPr id="350" name="Shape 350"/>
          <p:cNvSpPr txBox="1">
            <a:spLocks noGrp="1"/>
          </p:cNvSpPr>
          <p:nvPr>
            <p:ph type="subTitle" idx="1"/>
          </p:nvPr>
        </p:nvSpPr>
        <p:spPr>
          <a:xfrm>
            <a:off x="2743200" y="2244331"/>
            <a:ext cx="5696100" cy="78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There are two options: </a:t>
            </a:r>
          </a:p>
          <a:p>
            <a:pPr lvl="0">
              <a:spcBef>
                <a:spcPts val="600"/>
              </a:spcBef>
              <a:buClr>
                <a:srgbClr val="187565"/>
              </a:buClr>
              <a:buFont typeface="Muli"/>
              <a:buChar char="◇"/>
            </a:pPr>
            <a:r>
              <a:rPr lang="en-US" sz="2000" dirty="0" smtClean="0">
                <a:solidFill>
                  <a:srgbClr val="565656"/>
                </a:solidFill>
              </a:rPr>
              <a:t>Option 1 is to join as existing program as a </a:t>
            </a:r>
            <a:r>
              <a:rPr lang="en-US" sz="2000" b="1" dirty="0" smtClean="0">
                <a:solidFill>
                  <a:srgbClr val="565656"/>
                </a:solidFill>
              </a:rPr>
              <a:t>training agent </a:t>
            </a:r>
            <a:endParaRPr lang="en-US" sz="2000" dirty="0">
              <a:solidFill>
                <a:srgbClr val="565656"/>
              </a:solidFill>
            </a:endParaRPr>
          </a:p>
          <a:p>
            <a:pPr lvl="0">
              <a:spcBef>
                <a:spcPts val="600"/>
              </a:spcBef>
              <a:buClr>
                <a:srgbClr val="187565"/>
              </a:buClr>
              <a:buFont typeface="Muli"/>
              <a:buChar char="◇"/>
            </a:pPr>
            <a:r>
              <a:rPr lang="en-US" sz="2000" dirty="0" smtClean="0">
                <a:solidFill>
                  <a:srgbClr val="565656"/>
                </a:solidFill>
              </a:rPr>
              <a:t>Option 2 is to start a new apprenticeship program as a </a:t>
            </a:r>
            <a:r>
              <a:rPr lang="en-US" sz="2000" b="1" dirty="0" smtClean="0">
                <a:solidFill>
                  <a:srgbClr val="565656"/>
                </a:solidFill>
              </a:rPr>
              <a:t>sponsor</a:t>
            </a:r>
            <a:endParaRPr b="1" dirty="0"/>
          </a:p>
        </p:txBody>
      </p:sp>
      <p:sp>
        <p:nvSpPr>
          <p:cNvPr id="351" name="Shape 351"/>
          <p:cNvSpPr txBox="1"/>
          <p:nvPr/>
        </p:nvSpPr>
        <p:spPr>
          <a:xfrm>
            <a:off x="398942" y="1750831"/>
            <a:ext cx="2067000" cy="17718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US" sz="9600" b="1" dirty="0" smtClean="0">
                <a:solidFill>
                  <a:srgbClr val="FFFFFF"/>
                </a:solidFill>
                <a:latin typeface="Franchise" charset="0"/>
                <a:ea typeface="Franchise" charset="0"/>
                <a:cs typeface="Franchise" charset="0"/>
                <a:sym typeface="Nixie One"/>
              </a:rPr>
              <a:t>1</a:t>
            </a:r>
            <a:endParaRPr sz="9600" b="1"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8" name="Shape 368"/>
          <p:cNvSpPr txBox="1">
            <a:spLocks noGrp="1"/>
          </p:cNvSpPr>
          <p:nvPr>
            <p:ph type="ctrTitle" idx="4294967295"/>
          </p:nvPr>
        </p:nvSpPr>
        <p:spPr>
          <a:xfrm>
            <a:off x="3073672" y="638215"/>
            <a:ext cx="5613127" cy="847572"/>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6000" dirty="0" smtClean="0">
                <a:solidFill>
                  <a:schemeClr val="accent1"/>
                </a:solidFill>
                <a:latin typeface="Franchise" charset="0"/>
                <a:ea typeface="Franchise" charset="0"/>
                <a:cs typeface="Franchise" charset="0"/>
              </a:rPr>
              <a:t>Option 1: Training Agent</a:t>
            </a:r>
            <a:endParaRPr sz="6000" dirty="0">
              <a:solidFill>
                <a:schemeClr val="accent1"/>
              </a:solidFill>
              <a:latin typeface="Franchise" charset="0"/>
              <a:ea typeface="Franchise" charset="0"/>
              <a:cs typeface="Franchise" charset="0"/>
            </a:endParaRPr>
          </a:p>
        </p:txBody>
      </p:sp>
      <p:sp>
        <p:nvSpPr>
          <p:cNvPr id="369" name="Shape 369"/>
          <p:cNvSpPr txBox="1">
            <a:spLocks noGrp="1"/>
          </p:cNvSpPr>
          <p:nvPr>
            <p:ph type="subTitle" idx="4294967295"/>
          </p:nvPr>
        </p:nvSpPr>
        <p:spPr>
          <a:xfrm>
            <a:off x="1611517" y="2038289"/>
            <a:ext cx="6258854" cy="2236639"/>
          </a:xfrm>
          <a:prstGeom prst="rect">
            <a:avLst/>
          </a:prstGeom>
        </p:spPr>
        <p:txBody>
          <a:bodyPr spcFirstLastPara="1" wrap="square" lIns="91425" tIns="91425" rIns="91425" bIns="91425" anchor="t" anchorCtr="0">
            <a:noAutofit/>
          </a:bodyPr>
          <a:lstStyle/>
          <a:p>
            <a:pPr marL="0" lvl="0" indent="0">
              <a:buNone/>
            </a:pPr>
            <a:r>
              <a:rPr lang="en-US" sz="2400" dirty="0" smtClean="0">
                <a:solidFill>
                  <a:schemeClr val="bg2"/>
                </a:solidFill>
                <a:latin typeface="Montserrat Regular" charset="0"/>
                <a:ea typeface="Montserrat Regular" charset="0"/>
                <a:cs typeface="Montserrat Regular" charset="0"/>
              </a:rPr>
              <a:t>         The quickest and easiest way to be part of an apprenticeship. A training works with an existing sponsor to provide the on-the-job training, but the sponsor manages the majority of the apprenticeship management activities and holds the standard.</a:t>
            </a:r>
            <a:endParaRPr sz="2400" dirty="0">
              <a:solidFill>
                <a:schemeClr val="bg2"/>
              </a:solidFill>
              <a:latin typeface="Montserrat Regular" charset="0"/>
              <a:ea typeface="Montserrat Regular" charset="0"/>
              <a:cs typeface="Montserrat Regular" charset="0"/>
            </a:endParaRPr>
          </a:p>
        </p:txBody>
      </p:sp>
      <p:sp>
        <p:nvSpPr>
          <p:cNvPr id="379" name="Shape 379"/>
          <p:cNvSpPr/>
          <p:nvPr/>
        </p:nvSpPr>
        <p:spPr>
          <a:xfrm rot="2327381">
            <a:off x="1220786" y="1598881"/>
            <a:ext cx="443468" cy="423388"/>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315" y="262674"/>
            <a:ext cx="1781057" cy="2060367"/>
          </a:xfrm>
          <a:prstGeom prst="rect">
            <a:avLst/>
          </a:prstGeom>
        </p:spPr>
      </p:pic>
    </p:spTree>
    <p:extLst>
      <p:ext uri="{BB962C8B-B14F-4D97-AF65-F5344CB8AC3E}">
        <p14:creationId xmlns:p14="http://schemas.microsoft.com/office/powerpoint/2010/main" val="1269894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2051200" y="1658679"/>
            <a:ext cx="6282300" cy="1673742"/>
          </a:xfrm>
          <a:prstGeom prst="rect">
            <a:avLst/>
          </a:prstGeom>
        </p:spPr>
        <p:txBody>
          <a:bodyPr spcFirstLastPara="1" wrap="square" lIns="91425" tIns="91425" rIns="91425" bIns="91425" anchor="ctr" anchorCtr="0">
            <a:noAutofit/>
          </a:bodyPr>
          <a:lstStyle/>
          <a:p>
            <a:pPr marL="0" lvl="0" indent="0">
              <a:spcBef>
                <a:spcPts val="600"/>
              </a:spcBef>
              <a:spcAft>
                <a:spcPts val="0"/>
              </a:spcAft>
              <a:buNone/>
            </a:pPr>
            <a:r>
              <a:rPr lang="en" dirty="0" smtClean="0"/>
              <a:t>What if there are no existing programs that meet the needs of my company?</a:t>
            </a: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smtClean="0"/>
              <a:t>Option 2: Sponsor</a:t>
            </a:r>
            <a:endParaRPr dirty="0"/>
          </a:p>
        </p:txBody>
      </p:sp>
      <p:sp>
        <p:nvSpPr>
          <p:cNvPr id="362" name="Shape 362"/>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17500" rtl="0">
              <a:spcBef>
                <a:spcPts val="600"/>
              </a:spcBef>
              <a:spcAft>
                <a:spcPts val="0"/>
              </a:spcAft>
              <a:buSzPts val="1400"/>
              <a:buChar char="◇"/>
            </a:pPr>
            <a:r>
              <a:rPr lang="en-US" dirty="0" smtClean="0"/>
              <a:t>Create and register a new apprenticeship program standard with Labor and Industries</a:t>
            </a:r>
            <a:endParaRPr dirty="0"/>
          </a:p>
          <a:p>
            <a:pPr marL="457200" lvl="0" indent="-317500" rtl="0">
              <a:spcBef>
                <a:spcPts val="0"/>
              </a:spcBef>
              <a:spcAft>
                <a:spcPts val="0"/>
              </a:spcAft>
              <a:buSzPts val="1400"/>
              <a:buChar char="◇"/>
            </a:pPr>
            <a:r>
              <a:rPr lang="en-US" dirty="0" smtClean="0"/>
              <a:t>Create a business plan to manage the apprenticeship activities</a:t>
            </a:r>
            <a:endParaRPr dirty="0"/>
          </a:p>
          <a:p>
            <a:pPr marL="0" lvl="0" indent="0" rtl="0">
              <a:spcBef>
                <a:spcPts val="600"/>
              </a:spcBef>
              <a:spcAft>
                <a:spcPts val="0"/>
              </a:spcAft>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6" name="Shape 386"/>
          <p:cNvSpPr txBox="1">
            <a:spLocks noGrp="1"/>
          </p:cNvSpPr>
          <p:nvPr>
            <p:ph type="title"/>
          </p:nvPr>
        </p:nvSpPr>
        <p:spPr>
          <a:xfrm>
            <a:off x="1282651" y="1041313"/>
            <a:ext cx="6859485" cy="654079"/>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dirty="0" smtClean="0"/>
              <a:t>Apprenticeship Management Activities</a:t>
            </a:r>
            <a:endParaRPr dirty="0"/>
          </a:p>
        </p:txBody>
      </p:sp>
      <p:sp>
        <p:nvSpPr>
          <p:cNvPr id="385" name="Shape 385"/>
          <p:cNvSpPr txBox="1">
            <a:spLocks noGrp="1"/>
          </p:cNvSpPr>
          <p:nvPr>
            <p:ph type="body" idx="1"/>
          </p:nvPr>
        </p:nvSpPr>
        <p:spPr>
          <a:xfrm>
            <a:off x="1282651" y="1931476"/>
            <a:ext cx="2923589" cy="3036051"/>
          </a:xfrm>
          <a:prstGeom prst="rect">
            <a:avLst/>
          </a:prstGeom>
        </p:spPr>
        <p:txBody>
          <a:bodyPr spcFirstLastPara="1" wrap="square" lIns="91425" tIns="91425" rIns="91425" bIns="91425" anchor="t" anchorCtr="0">
            <a:noAutofit/>
          </a:bodyPr>
          <a:lstStyle/>
          <a:p>
            <a:pPr lvl="0"/>
            <a:r>
              <a:rPr lang="en-US" dirty="0"/>
              <a:t>Establish Apprenticeship </a:t>
            </a:r>
            <a:r>
              <a:rPr lang="en-US" dirty="0" smtClean="0"/>
              <a:t>Program</a:t>
            </a:r>
          </a:p>
          <a:p>
            <a:r>
              <a:rPr lang="en-US" dirty="0"/>
              <a:t>Management of Apprenticeship Program</a:t>
            </a:r>
          </a:p>
          <a:p>
            <a:pPr lvl="0"/>
            <a:endParaRPr lang="en-US" dirty="0"/>
          </a:p>
        </p:txBody>
      </p:sp>
      <p:sp>
        <p:nvSpPr>
          <p:cNvPr id="387" name="Shape 387"/>
          <p:cNvSpPr txBox="1">
            <a:spLocks noGrp="1"/>
          </p:cNvSpPr>
          <p:nvPr>
            <p:ph type="body" idx="10"/>
          </p:nvPr>
        </p:nvSpPr>
        <p:spPr>
          <a:xfrm>
            <a:off x="4511100" y="1931476"/>
            <a:ext cx="2923589" cy="3036051"/>
          </a:xfrm>
          <a:prstGeom prst="rect">
            <a:avLst/>
          </a:prstGeom>
        </p:spPr>
        <p:txBody>
          <a:bodyPr spcFirstLastPara="1" wrap="square" lIns="91425" tIns="91425" rIns="91425" bIns="91425" anchor="t" anchorCtr="0">
            <a:noAutofit/>
          </a:bodyPr>
          <a:lstStyle/>
          <a:p>
            <a:pPr lvl="0"/>
            <a:r>
              <a:rPr lang="en-US" dirty="0"/>
              <a:t>Monitoring Apprenticeship </a:t>
            </a:r>
            <a:r>
              <a:rPr lang="en-US" dirty="0" smtClean="0"/>
              <a:t>Program</a:t>
            </a:r>
          </a:p>
          <a:p>
            <a:r>
              <a:rPr lang="en-US" dirty="0"/>
              <a:t>Management of Apprentices</a:t>
            </a:r>
          </a:p>
          <a:p>
            <a:pPr marL="139700" lvl="0" indent="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ctrTitle"/>
          </p:nvPr>
        </p:nvSpPr>
        <p:spPr>
          <a:xfrm>
            <a:off x="2623456" y="1376522"/>
            <a:ext cx="6215743" cy="1159800"/>
          </a:xfrm>
          <a:prstGeom prst="rect">
            <a:avLst/>
          </a:prstGeom>
        </p:spPr>
        <p:txBody>
          <a:bodyPr spcFirstLastPara="1" wrap="square" lIns="91425" tIns="91425" rIns="91425" bIns="91425" anchor="b" anchorCtr="0">
            <a:noAutofit/>
          </a:bodyPr>
          <a:lstStyle/>
          <a:p>
            <a:pPr lvl="0" algn="ctr"/>
            <a:r>
              <a:rPr lang="en-US" dirty="0"/>
              <a:t>Establish Apprenticeship Program</a:t>
            </a:r>
          </a:p>
        </p:txBody>
      </p:sp>
      <p:sp>
        <p:nvSpPr>
          <p:cNvPr id="350" name="Shape 350"/>
          <p:cNvSpPr txBox="1">
            <a:spLocks noGrp="1"/>
          </p:cNvSpPr>
          <p:nvPr>
            <p:ph type="subTitle" idx="1"/>
          </p:nvPr>
        </p:nvSpPr>
        <p:spPr>
          <a:xfrm>
            <a:off x="2960914" y="2737831"/>
            <a:ext cx="5573486" cy="784800"/>
          </a:xfrm>
          <a:prstGeom prst="rect">
            <a:avLst/>
          </a:prstGeom>
        </p:spPr>
        <p:txBody>
          <a:bodyPr spcFirstLastPara="1" wrap="square" lIns="91425" tIns="91425" rIns="91425" bIns="91425" anchor="t" anchorCtr="0">
            <a:noAutofit/>
          </a:bodyPr>
          <a:lstStyle/>
          <a:p>
            <a:pPr marL="285750" lvl="0" indent="-285750">
              <a:buClrTx/>
              <a:buSzTx/>
              <a:buFont typeface="Arial" panose="020B0604020202020204" pitchFamily="34" charset="0"/>
              <a:buChar char="•"/>
            </a:pPr>
            <a:r>
              <a:rPr lang="en-US" sz="1600" kern="1200" dirty="0">
                <a:solidFill>
                  <a:prstClr val="black"/>
                </a:solidFill>
                <a:latin typeface="Arial" panose="020B0604020202020204" pitchFamily="34" charset="0"/>
                <a:ea typeface="+mn-ea"/>
                <a:cs typeface="Arial" panose="020B0604020202020204" pitchFamily="34" charset="0"/>
              </a:rPr>
              <a:t>Develop Program Standards</a:t>
            </a:r>
          </a:p>
          <a:p>
            <a:pPr marL="285750" lvl="0" indent="-285750">
              <a:buClrTx/>
              <a:buSzTx/>
              <a:buFont typeface="Arial" panose="020B0604020202020204" pitchFamily="34" charset="0"/>
              <a:buChar char="•"/>
            </a:pPr>
            <a:r>
              <a:rPr lang="en-US" sz="1600" kern="1200" dirty="0" smtClean="0">
                <a:solidFill>
                  <a:prstClr val="black"/>
                </a:solidFill>
                <a:latin typeface="Arial" panose="020B0604020202020204" pitchFamily="34" charset="0"/>
                <a:ea typeface="+mn-ea"/>
                <a:cs typeface="Arial" panose="020B0604020202020204" pitchFamily="34" charset="0"/>
              </a:rPr>
              <a:t>Develop </a:t>
            </a:r>
            <a:r>
              <a:rPr lang="en-US" sz="1600" kern="1200" dirty="0">
                <a:solidFill>
                  <a:prstClr val="black"/>
                </a:solidFill>
                <a:latin typeface="Arial" panose="020B0604020202020204" pitchFamily="34" charset="0"/>
                <a:ea typeface="+mn-ea"/>
                <a:cs typeface="Arial" panose="020B0604020202020204" pitchFamily="34" charset="0"/>
              </a:rPr>
              <a:t>Related Supplemental Instruction (</a:t>
            </a:r>
            <a:r>
              <a:rPr lang="en-US" sz="1600" kern="1200" dirty="0" smtClean="0">
                <a:solidFill>
                  <a:prstClr val="black"/>
                </a:solidFill>
                <a:latin typeface="Arial" panose="020B0604020202020204" pitchFamily="34" charset="0"/>
                <a:ea typeface="+mn-ea"/>
                <a:cs typeface="Arial" panose="020B0604020202020204" pitchFamily="34" charset="0"/>
              </a:rPr>
              <a:t>RSI)</a:t>
            </a:r>
          </a:p>
          <a:p>
            <a:pPr marL="285750" lvl="0" indent="-285750">
              <a:buClrTx/>
              <a:buSzTx/>
              <a:buFont typeface="Arial" panose="020B0604020202020204" pitchFamily="34" charset="0"/>
              <a:buChar char="•"/>
            </a:pPr>
            <a:r>
              <a:rPr lang="en-US" sz="1600" kern="1200" dirty="0" smtClean="0">
                <a:solidFill>
                  <a:prstClr val="black"/>
                </a:solidFill>
                <a:latin typeface="Arial" panose="020B0604020202020204" pitchFamily="34" charset="0"/>
                <a:ea typeface="+mn-ea"/>
                <a:cs typeface="Arial" panose="020B0604020202020204" pitchFamily="34" charset="0"/>
              </a:rPr>
              <a:t>Establish </a:t>
            </a:r>
            <a:r>
              <a:rPr lang="en-US" sz="1600" kern="1200" dirty="0">
                <a:solidFill>
                  <a:prstClr val="black"/>
                </a:solidFill>
                <a:latin typeface="Arial" panose="020B0604020202020204" pitchFamily="34" charset="0"/>
                <a:ea typeface="+mn-ea"/>
                <a:cs typeface="Arial" panose="020B0604020202020204" pitchFamily="34" charset="0"/>
              </a:rPr>
              <a:t>journey level wage</a:t>
            </a:r>
          </a:p>
        </p:txBody>
      </p:sp>
      <p:sp>
        <p:nvSpPr>
          <p:cNvPr id="351" name="Shape 351"/>
          <p:cNvSpPr txBox="1"/>
          <p:nvPr/>
        </p:nvSpPr>
        <p:spPr>
          <a:xfrm>
            <a:off x="398942" y="1750831"/>
            <a:ext cx="2067000" cy="1771800"/>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US" sz="9600" b="1" dirty="0" smtClean="0">
                <a:solidFill>
                  <a:srgbClr val="FFFFFF"/>
                </a:solidFill>
                <a:latin typeface="Franchise" charset="0"/>
                <a:ea typeface="Franchise" charset="0"/>
                <a:cs typeface="Franchise" charset="0"/>
                <a:sym typeface="Nixie One"/>
              </a:rPr>
              <a:t>1</a:t>
            </a:r>
            <a:endParaRPr sz="9600" b="1" dirty="0">
              <a:solidFill>
                <a:srgbClr val="FFFFFF"/>
              </a:solidFill>
            </a:endParaRPr>
          </a:p>
        </p:txBody>
      </p:sp>
    </p:spTree>
    <p:extLst>
      <p:ext uri="{BB962C8B-B14F-4D97-AF65-F5344CB8AC3E}">
        <p14:creationId xmlns:p14="http://schemas.microsoft.com/office/powerpoint/2010/main" val="3965066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82651" y="894131"/>
            <a:ext cx="7600092" cy="779855"/>
          </a:xfrm>
        </p:spPr>
        <p:txBody>
          <a:bodyPr/>
          <a:lstStyle/>
          <a:p>
            <a:pPr algn="ctr"/>
            <a:r>
              <a:rPr lang="en-US" dirty="0"/>
              <a:t>Management of Apprenticeship Program</a:t>
            </a:r>
          </a:p>
        </p:txBody>
      </p:sp>
      <p:sp>
        <p:nvSpPr>
          <p:cNvPr id="7" name="Text Placeholder 6"/>
          <p:cNvSpPr>
            <a:spLocks noGrp="1"/>
          </p:cNvSpPr>
          <p:nvPr>
            <p:ph type="body" idx="1"/>
          </p:nvPr>
        </p:nvSpPr>
        <p:spPr>
          <a:xfrm>
            <a:off x="1282651" y="1681104"/>
            <a:ext cx="6435320" cy="3036051"/>
          </a:xfrm>
        </p:spPr>
        <p:txBody>
          <a:bodyPr/>
          <a:lstStyle/>
          <a:p>
            <a:pPr marL="342900" lvl="0" indent="-342900">
              <a:buFont typeface="Arial" panose="020B0604020202020204" pitchFamily="34" charset="0"/>
              <a:buChar char="•"/>
            </a:pPr>
            <a:r>
              <a:rPr lang="en-US" sz="2000" dirty="0">
                <a:solidFill>
                  <a:schemeClr val="tx2">
                    <a:lumMod val="50000"/>
                  </a:schemeClr>
                </a:solidFill>
                <a:latin typeface="Arial" panose="020B0604020202020204" pitchFamily="34" charset="0"/>
                <a:cs typeface="Arial" panose="020B0604020202020204" pitchFamily="34" charset="0"/>
              </a:rPr>
              <a:t>Identify and register </a:t>
            </a:r>
            <a:r>
              <a:rPr lang="en-US" sz="2000" dirty="0" smtClean="0">
                <a:solidFill>
                  <a:schemeClr val="tx2">
                    <a:lumMod val="50000"/>
                  </a:schemeClr>
                </a:solidFill>
                <a:latin typeface="Arial" panose="020B0604020202020204" pitchFamily="34" charset="0"/>
                <a:cs typeface="Arial" panose="020B0604020202020204" pitchFamily="34" charset="0"/>
              </a:rPr>
              <a:t>training agents </a:t>
            </a:r>
            <a:endParaRPr lang="en-US" sz="2000" dirty="0">
              <a:solidFill>
                <a:schemeClr val="tx2">
                  <a:lumMod val="50000"/>
                </a:schemeClr>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solidFill>
                  <a:schemeClr val="tx2">
                    <a:lumMod val="50000"/>
                  </a:schemeClr>
                </a:solidFill>
                <a:latin typeface="Arial" panose="020B0604020202020204" pitchFamily="34" charset="0"/>
                <a:cs typeface="Arial" panose="020B0604020202020204" pitchFamily="34" charset="0"/>
              </a:rPr>
              <a:t>Identify </a:t>
            </a:r>
            <a:r>
              <a:rPr lang="en-US" sz="2000" dirty="0" smtClean="0">
                <a:solidFill>
                  <a:schemeClr val="tx2">
                    <a:lumMod val="50000"/>
                  </a:schemeClr>
                </a:solidFill>
                <a:latin typeface="Arial" panose="020B0604020202020204" pitchFamily="34" charset="0"/>
                <a:cs typeface="Arial" panose="020B0604020202020204" pitchFamily="34" charset="0"/>
              </a:rPr>
              <a:t>mentors</a:t>
            </a:r>
            <a:endParaRPr lang="en-US" sz="2000" dirty="0">
              <a:solidFill>
                <a:schemeClr val="tx2">
                  <a:lumMod val="50000"/>
                </a:schemeClr>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solidFill>
                  <a:schemeClr val="tx2">
                    <a:lumMod val="50000"/>
                  </a:schemeClr>
                </a:solidFill>
                <a:latin typeface="Arial" panose="020B0604020202020204" pitchFamily="34" charset="0"/>
                <a:cs typeface="Arial" panose="020B0604020202020204" pitchFamily="34" charset="0"/>
              </a:rPr>
              <a:t>Deliver </a:t>
            </a:r>
            <a:r>
              <a:rPr lang="en-US" sz="2000" dirty="0" smtClean="0">
                <a:solidFill>
                  <a:schemeClr val="tx2">
                    <a:lumMod val="50000"/>
                  </a:schemeClr>
                </a:solidFill>
                <a:latin typeface="Arial" panose="020B0604020202020204" pitchFamily="34" charset="0"/>
                <a:cs typeface="Arial" panose="020B0604020202020204" pitchFamily="34" charset="0"/>
              </a:rPr>
              <a:t>on-the-job </a:t>
            </a:r>
            <a:r>
              <a:rPr lang="en-US" sz="2000" dirty="0">
                <a:solidFill>
                  <a:schemeClr val="tx2">
                    <a:lumMod val="50000"/>
                  </a:schemeClr>
                </a:solidFill>
                <a:latin typeface="Arial" panose="020B0604020202020204" pitchFamily="34" charset="0"/>
                <a:cs typeface="Arial" panose="020B0604020202020204" pitchFamily="34" charset="0"/>
              </a:rPr>
              <a:t>training (OJT)</a:t>
            </a:r>
          </a:p>
          <a:p>
            <a:pPr marL="342900" lvl="0" indent="-342900">
              <a:buFont typeface="Arial" panose="020B0604020202020204" pitchFamily="34" charset="0"/>
              <a:buChar char="•"/>
            </a:pPr>
            <a:r>
              <a:rPr lang="en-US" sz="2000" dirty="0" smtClean="0">
                <a:solidFill>
                  <a:schemeClr val="tx2">
                    <a:lumMod val="50000"/>
                  </a:schemeClr>
                </a:solidFill>
                <a:latin typeface="Arial" panose="020B0604020202020204" pitchFamily="34" charset="0"/>
                <a:cs typeface="Arial" panose="020B0604020202020204" pitchFamily="34" charset="0"/>
              </a:rPr>
              <a:t>Monitor periodic </a:t>
            </a:r>
            <a:r>
              <a:rPr lang="en-US" sz="2000" dirty="0">
                <a:solidFill>
                  <a:schemeClr val="tx2">
                    <a:lumMod val="50000"/>
                  </a:schemeClr>
                </a:solidFill>
                <a:latin typeface="Arial" panose="020B0604020202020204" pitchFamily="34" charset="0"/>
                <a:cs typeface="Arial" panose="020B0604020202020204" pitchFamily="34" charset="0"/>
              </a:rPr>
              <a:t>wage progression</a:t>
            </a:r>
          </a:p>
          <a:p>
            <a:pPr marL="342900" lvl="0" indent="-342900">
              <a:buFont typeface="Arial" panose="020B0604020202020204" pitchFamily="34" charset="0"/>
              <a:buChar char="•"/>
            </a:pPr>
            <a:r>
              <a:rPr lang="en-US" sz="2000" dirty="0">
                <a:solidFill>
                  <a:schemeClr val="tx2">
                    <a:lumMod val="50000"/>
                  </a:schemeClr>
                </a:solidFill>
                <a:latin typeface="Arial" panose="020B0604020202020204" pitchFamily="34" charset="0"/>
                <a:cs typeface="Arial" panose="020B0604020202020204" pitchFamily="34" charset="0"/>
              </a:rPr>
              <a:t>Evaluate performance progress</a:t>
            </a:r>
          </a:p>
          <a:p>
            <a:pPr marL="342900" lvl="0" indent="-342900">
              <a:buFont typeface="Arial" panose="020B0604020202020204" pitchFamily="34" charset="0"/>
              <a:buChar char="•"/>
            </a:pPr>
            <a:r>
              <a:rPr lang="en-US" sz="2000" dirty="0">
                <a:solidFill>
                  <a:schemeClr val="tx2">
                    <a:lumMod val="50000"/>
                  </a:schemeClr>
                </a:solidFill>
                <a:latin typeface="Arial" panose="020B0604020202020204" pitchFamily="34" charset="0"/>
                <a:cs typeface="Arial" panose="020B0604020202020204" pitchFamily="34" charset="0"/>
              </a:rPr>
              <a:t>Report OJT &amp; RSI hours to Labor and </a:t>
            </a:r>
            <a:r>
              <a:rPr lang="en-US" sz="2000" dirty="0" smtClean="0">
                <a:solidFill>
                  <a:schemeClr val="tx2">
                    <a:lumMod val="50000"/>
                  </a:schemeClr>
                </a:solidFill>
                <a:latin typeface="Arial" panose="020B0604020202020204" pitchFamily="34" charset="0"/>
                <a:cs typeface="Arial" panose="020B0604020202020204" pitchFamily="34" charset="0"/>
              </a:rPr>
              <a:t>Industries</a:t>
            </a:r>
            <a:endParaRPr lang="en-US" sz="20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940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A Apprenticeship template">
  <a:themeElements>
    <a:clrScheme name="WA Apprenticeship">
      <a:dk1>
        <a:srgbClr val="000000"/>
      </a:dk1>
      <a:lt1>
        <a:srgbClr val="FFFFFF"/>
      </a:lt1>
      <a:dk2>
        <a:srgbClr val="565656"/>
      </a:dk2>
      <a:lt2>
        <a:srgbClr val="DAD9DA"/>
      </a:lt2>
      <a:accent1>
        <a:srgbClr val="1B4583"/>
      </a:accent1>
      <a:accent2>
        <a:srgbClr val="187565"/>
      </a:accent2>
      <a:accent3>
        <a:srgbClr val="5F4DA0"/>
      </a:accent3>
      <a:accent4>
        <a:srgbClr val="856126"/>
      </a:accent4>
      <a:accent5>
        <a:srgbClr val="E98924"/>
      </a:accent5>
      <a:accent6>
        <a:srgbClr val="CD4932"/>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dirty="0" smtClean="0">
            <a:solidFill>
              <a:schemeClr val="bg2"/>
            </a:solidFill>
            <a:latin typeface="Montserrat" charset="0"/>
            <a:ea typeface="Montserrat" charset="0"/>
            <a:cs typeface="Montserrat" charset="0"/>
          </a:defRPr>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996</Words>
  <Application>Microsoft Office PowerPoint</Application>
  <PresentationFormat>On-screen Show (16:9)</PresentationFormat>
  <Paragraphs>74</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Franchise</vt:lpstr>
      <vt:lpstr>Helvetica Neue</vt:lpstr>
      <vt:lpstr>Montserrat</vt:lpstr>
      <vt:lpstr>Montserrat Light</vt:lpstr>
      <vt:lpstr>Montserrat Regular</vt:lpstr>
      <vt:lpstr>Muli</vt:lpstr>
      <vt:lpstr>Nixie One</vt:lpstr>
      <vt:lpstr>WA Apprenticeship template</vt:lpstr>
      <vt:lpstr>Registered Apprenticeship Sponsor Guide</vt:lpstr>
      <vt:lpstr>Apprenticeship</vt:lpstr>
      <vt:lpstr>Where do you start?</vt:lpstr>
      <vt:lpstr>Option 1: Training Agent</vt:lpstr>
      <vt:lpstr>PowerPoint Presentation</vt:lpstr>
      <vt:lpstr>Option 2: Sponsor</vt:lpstr>
      <vt:lpstr>Apprenticeship Management Activities</vt:lpstr>
      <vt:lpstr>Establish Apprenticeship Program</vt:lpstr>
      <vt:lpstr>Management of Apprenticeship Program</vt:lpstr>
      <vt:lpstr>Monitoring Apprenticeship Program</vt:lpstr>
      <vt:lpstr>Management of Apprentices​</vt:lpstr>
      <vt:lpstr>Washington and DOL</vt:lpstr>
      <vt:lpstr>PowerPoint Presentation</vt:lpstr>
      <vt:lpstr>The process is simple</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Bamer, Cecile</dc:creator>
  <cp:lastModifiedBy>Pearson, Chad M (ESD)</cp:lastModifiedBy>
  <cp:revision>38</cp:revision>
  <cp:lastPrinted>2018-03-19T16:33:31Z</cp:lastPrinted>
  <dcterms:modified xsi:type="dcterms:W3CDTF">2018-04-09T21:58:32Z</dcterms:modified>
</cp:coreProperties>
</file>